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80"/>
  </p:notesMasterIdLst>
  <p:handoutMasterIdLst>
    <p:handoutMasterId r:id="rId81"/>
  </p:handoutMasterIdLst>
  <p:sldIdLst>
    <p:sldId id="368" r:id="rId2"/>
    <p:sldId id="267" r:id="rId3"/>
    <p:sldId id="266" r:id="rId4"/>
    <p:sldId id="448" r:id="rId5"/>
    <p:sldId id="271" r:id="rId6"/>
    <p:sldId id="449" r:id="rId7"/>
    <p:sldId id="453" r:id="rId8"/>
    <p:sldId id="364" r:id="rId9"/>
    <p:sldId id="365" r:id="rId10"/>
    <p:sldId id="366" r:id="rId11"/>
    <p:sldId id="372" r:id="rId12"/>
    <p:sldId id="373" r:id="rId13"/>
    <p:sldId id="374" r:id="rId14"/>
    <p:sldId id="375" r:id="rId15"/>
    <p:sldId id="376" r:id="rId16"/>
    <p:sldId id="377" r:id="rId17"/>
    <p:sldId id="378" r:id="rId18"/>
    <p:sldId id="379" r:id="rId19"/>
    <p:sldId id="380" r:id="rId20"/>
    <p:sldId id="381" r:id="rId21"/>
    <p:sldId id="367" r:id="rId22"/>
    <p:sldId id="455" r:id="rId23"/>
    <p:sldId id="456" r:id="rId24"/>
    <p:sldId id="457" r:id="rId25"/>
    <p:sldId id="458" r:id="rId26"/>
    <p:sldId id="459" r:id="rId27"/>
    <p:sldId id="460" r:id="rId28"/>
    <p:sldId id="461" r:id="rId29"/>
    <p:sldId id="462" r:id="rId30"/>
    <p:sldId id="463" r:id="rId31"/>
    <p:sldId id="464" r:id="rId32"/>
    <p:sldId id="465" r:id="rId33"/>
    <p:sldId id="466" r:id="rId34"/>
    <p:sldId id="467" r:id="rId35"/>
    <p:sldId id="468" r:id="rId36"/>
    <p:sldId id="469" r:id="rId37"/>
    <p:sldId id="470" r:id="rId38"/>
    <p:sldId id="471" r:id="rId39"/>
    <p:sldId id="386" r:id="rId40"/>
    <p:sldId id="387" r:id="rId41"/>
    <p:sldId id="512" r:id="rId42"/>
    <p:sldId id="388" r:id="rId43"/>
    <p:sldId id="495" r:id="rId44"/>
    <p:sldId id="473" r:id="rId45"/>
    <p:sldId id="480" r:id="rId46"/>
    <p:sldId id="478" r:id="rId47"/>
    <p:sldId id="481" r:id="rId48"/>
    <p:sldId id="487" r:id="rId49"/>
    <p:sldId id="490" r:id="rId50"/>
    <p:sldId id="486" r:id="rId51"/>
    <p:sldId id="488" r:id="rId52"/>
    <p:sldId id="489" r:id="rId53"/>
    <p:sldId id="492" r:id="rId54"/>
    <p:sldId id="493" r:id="rId55"/>
    <p:sldId id="393" r:id="rId56"/>
    <p:sldId id="394" r:id="rId57"/>
    <p:sldId id="395" r:id="rId58"/>
    <p:sldId id="396" r:id="rId59"/>
    <p:sldId id="508" r:id="rId60"/>
    <p:sldId id="496" r:id="rId61"/>
    <p:sldId id="497" r:id="rId62"/>
    <p:sldId id="498" r:id="rId63"/>
    <p:sldId id="439" r:id="rId64"/>
    <p:sldId id="353" r:id="rId65"/>
    <p:sldId id="509" r:id="rId66"/>
    <p:sldId id="354" r:id="rId67"/>
    <p:sldId id="355" r:id="rId68"/>
    <p:sldId id="356" r:id="rId69"/>
    <p:sldId id="357" r:id="rId70"/>
    <p:sldId id="358" r:id="rId71"/>
    <p:sldId id="359" r:id="rId72"/>
    <p:sldId id="360" r:id="rId73"/>
    <p:sldId id="361" r:id="rId74"/>
    <p:sldId id="362" r:id="rId75"/>
    <p:sldId id="363" r:id="rId76"/>
    <p:sldId id="510" r:id="rId77"/>
    <p:sldId id="511" r:id="rId78"/>
    <p:sldId id="513" r:id="rId7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20000"/>
    <a:srgbClr val="FFC000"/>
    <a:srgbClr val="DED6D4"/>
    <a:srgbClr val="EDE8E7"/>
    <a:srgbClr val="CEC3C0"/>
    <a:srgbClr val="331608"/>
    <a:srgbClr val="FFFFFF"/>
    <a:srgbClr val="773413"/>
    <a:srgbClr val="DDD3D1"/>
    <a:srgbClr val="D3C6C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563" autoAdjust="0"/>
    <p:restoredTop sz="94698"/>
  </p:normalViewPr>
  <p:slideViewPr>
    <p:cSldViewPr snapToGrid="0">
      <p:cViewPr varScale="1">
        <p:scale>
          <a:sx n="111" d="100"/>
          <a:sy n="111" d="100"/>
        </p:scale>
        <p:origin x="752" y="20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123" d="100"/>
          <a:sy n="123" d="100"/>
        </p:scale>
        <p:origin x="708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notesMaster" Target="notesMasters/notesMaster1.xml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3D88445F-E977-43FF-97F5-752CDDD1AAB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53D86E6-0D34-44ED-9441-108628F20EF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70D009-4292-48F1-A40D-CB383CE1AD67}" type="datetimeFigureOut">
              <a:rPr lang="ko-KR" altLang="en-US" smtClean="0"/>
              <a:t>2023. 1. 28.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E4411C7-03B5-4461-970E-1DE273C756D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D2DEDD4-B5B7-440C-A4A9-2861955289F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E4E6E6-1932-47DC-93EB-6216147BE223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608225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3EAD21-E704-4749-9E24-B3DA8C487591}" type="datetimeFigureOut">
              <a:rPr lang="ko-KR" altLang="en-US" smtClean="0"/>
              <a:t>2023. 1. 28.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en-US" altLang="ko-KR" dirty="0"/>
              <a:t>Slide </a:t>
            </a:r>
            <a:fld id="{121B6DE6-0EFC-4D0D-921E-D0A701D7FEAD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1061268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A826EC22-CBE7-4336-9241-893A69685A4B}"/>
              </a:ext>
            </a:extLst>
          </p:cNvPr>
          <p:cNvSpPr/>
          <p:nvPr userDrawn="1"/>
        </p:nvSpPr>
        <p:spPr>
          <a:xfrm>
            <a:off x="1" y="1"/>
            <a:ext cx="12192000" cy="6858000"/>
          </a:xfrm>
          <a:prstGeom prst="rect">
            <a:avLst/>
          </a:prstGeom>
          <a:pattFill prst="ltUpDiag">
            <a:fgClr>
              <a:schemeClr val="tx1">
                <a:lumMod val="85000"/>
                <a:lumOff val="15000"/>
              </a:schemeClr>
            </a:fgClr>
            <a:bgClr>
              <a:srgbClr val="7A6560"/>
            </a:bgClr>
          </a:pattFill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noAutofit/>
          </a:bodyPr>
          <a:lstStyle/>
          <a:p>
            <a:pPr algn="ctr" defTabSz="684609" hangingPunct="0"/>
            <a:endParaRPr lang="ko-KR" altLang="en-US" sz="2800" kern="0"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Constantia"/>
              <a:sym typeface="Apple SD 산돌고딕 Neo 옅은체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5E288DFF-B1F4-457F-AFBD-A83FFADF5706}"/>
              </a:ext>
            </a:extLst>
          </p:cNvPr>
          <p:cNvSpPr/>
          <p:nvPr userDrawn="1"/>
        </p:nvSpPr>
        <p:spPr>
          <a:xfrm>
            <a:off x="147475" y="126715"/>
            <a:ext cx="11897050" cy="6521735"/>
          </a:xfrm>
          <a:prstGeom prst="roundRect">
            <a:avLst>
              <a:gd name="adj" fmla="val 3815"/>
            </a:avLst>
          </a:prstGeom>
          <a:solidFill>
            <a:srgbClr val="33160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4E70D3-3B0A-4ED1-8780-26E04B8E151B}"/>
              </a:ext>
            </a:extLst>
          </p:cNvPr>
          <p:cNvSpPr txBox="1"/>
          <p:nvPr userDrawn="1"/>
        </p:nvSpPr>
        <p:spPr>
          <a:xfrm>
            <a:off x="75084" y="6623109"/>
            <a:ext cx="11362078" cy="2587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9531" tIns="59531" rIns="59531" bIns="59531" numCol="1" spcCol="38100" rtlCol="0" anchor="t">
            <a:noAutofit/>
          </a:bodyPr>
          <a:lstStyle/>
          <a:p>
            <a:pPr algn="l" hangingPunct="1"/>
            <a:r>
              <a:rPr kumimoji="1" lang="en-US" altLang="en-US" sz="900" b="1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Copyright 2022.  </a:t>
            </a:r>
            <a:r>
              <a:rPr kumimoji="1" lang="en-US" altLang="en-US" sz="900" b="1" dirty="0" err="1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Deep&amp;High</a:t>
            </a:r>
            <a:r>
              <a:rPr kumimoji="1" lang="en-US" altLang="ko-KR" sz="900" b="1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.</a:t>
            </a:r>
            <a:r>
              <a:rPr kumimoji="1" lang="ko-KR" altLang="en-US" sz="900" b="1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kumimoji="1" lang="en-US" altLang="ko-KR" sz="900" b="1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A</a:t>
            </a:r>
            <a:r>
              <a:rPr kumimoji="1" lang="en-US" altLang="en-US" sz="900" b="1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ll rights reserved. 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2939DDBA-F108-410C-977F-8409B022F7C2}"/>
              </a:ext>
            </a:extLst>
          </p:cNvPr>
          <p:cNvCxnSpPr>
            <a:cxnSpLocks/>
          </p:cNvCxnSpPr>
          <p:nvPr userDrawn="1"/>
        </p:nvCxnSpPr>
        <p:spPr>
          <a:xfrm>
            <a:off x="563842" y="3291959"/>
            <a:ext cx="654648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E3644E7A-22EB-4E3F-9F3B-BF467B964D1B}"/>
              </a:ext>
            </a:extLst>
          </p:cNvPr>
          <p:cNvGrpSpPr/>
          <p:nvPr userDrawn="1"/>
        </p:nvGrpSpPr>
        <p:grpSpPr>
          <a:xfrm>
            <a:off x="708823" y="2442894"/>
            <a:ext cx="435836" cy="108000"/>
            <a:chOff x="766726" y="3633898"/>
            <a:chExt cx="435836" cy="108000"/>
          </a:xfrm>
        </p:grpSpPr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B927497D-3D9F-43D7-82D5-13B297D93BFB}"/>
                </a:ext>
              </a:extLst>
            </p:cNvPr>
            <p:cNvSpPr/>
            <p:nvPr/>
          </p:nvSpPr>
          <p:spPr>
            <a:xfrm>
              <a:off x="766726" y="3633898"/>
              <a:ext cx="108000" cy="108000"/>
            </a:xfrm>
            <a:prstGeom prst="ellipse">
              <a:avLst/>
            </a:prstGeom>
            <a:solidFill>
              <a:srgbClr val="7735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kumimoji="1" lang="ko-Kore-KR" altLang="en-US"/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6EE43E24-CF6A-4890-B8E7-7590120E3521}"/>
                </a:ext>
              </a:extLst>
            </p:cNvPr>
            <p:cNvSpPr/>
            <p:nvPr/>
          </p:nvSpPr>
          <p:spPr>
            <a:xfrm>
              <a:off x="930873" y="3633898"/>
              <a:ext cx="108000" cy="108000"/>
            </a:xfrm>
            <a:prstGeom prst="ellipse">
              <a:avLst/>
            </a:prstGeom>
            <a:solidFill>
              <a:srgbClr val="F473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kumimoji="1" lang="ko-Kore-KR" altLang="en-US"/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5066E425-2CBE-4127-9670-1594DF3471D8}"/>
                </a:ext>
              </a:extLst>
            </p:cNvPr>
            <p:cNvSpPr/>
            <p:nvPr/>
          </p:nvSpPr>
          <p:spPr>
            <a:xfrm>
              <a:off x="1094562" y="3633898"/>
              <a:ext cx="108000" cy="108000"/>
            </a:xfrm>
            <a:prstGeom prst="ellipse">
              <a:avLst/>
            </a:prstGeom>
            <a:solidFill>
              <a:srgbClr val="F28C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19" name="육각형 18">
            <a:extLst>
              <a:ext uri="{FF2B5EF4-FFF2-40B4-BE49-F238E27FC236}">
                <a16:creationId xmlns:a16="http://schemas.microsoft.com/office/drawing/2014/main" id="{0AC70E34-BAEC-4A2A-B2F7-F27775384314}"/>
              </a:ext>
            </a:extLst>
          </p:cNvPr>
          <p:cNvSpPr/>
          <p:nvPr userDrawn="1"/>
        </p:nvSpPr>
        <p:spPr>
          <a:xfrm rot="16200000" flipH="1">
            <a:off x="8588113" y="-579850"/>
            <a:ext cx="3570513" cy="3075588"/>
          </a:xfrm>
          <a:prstGeom prst="hexagon">
            <a:avLst/>
          </a:prstGeom>
          <a:solidFill>
            <a:srgbClr val="F7E1D1"/>
          </a:solidFill>
          <a:ln w="180975" cap="rnd">
            <a:solidFill>
              <a:srgbClr val="F7E1D1"/>
            </a:solidFill>
            <a:rou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ko-KR" altLang="en-US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EEA456C2-56CC-4F4F-8CCC-C2287F8EF89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9576" y="476931"/>
            <a:ext cx="2127585" cy="1401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7599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그림 및 도형 가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9ED9E376-8248-4924-BECA-A6C108BA9D3E}"/>
              </a:ext>
            </a:extLst>
          </p:cNvPr>
          <p:cNvSpPr/>
          <p:nvPr userDrawn="1"/>
        </p:nvSpPr>
        <p:spPr>
          <a:xfrm>
            <a:off x="-21919" y="-80467"/>
            <a:ext cx="12235837" cy="7015277"/>
          </a:xfrm>
          <a:prstGeom prst="rect">
            <a:avLst/>
          </a:prstGeom>
          <a:pattFill prst="ltUpDiag">
            <a:fgClr>
              <a:schemeClr val="tx1">
                <a:lumMod val="85000"/>
                <a:lumOff val="15000"/>
              </a:schemeClr>
            </a:fgClr>
            <a:bgClr>
              <a:srgbClr val="7A6560"/>
            </a:bgClr>
          </a:pattFill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noAutofit/>
          </a:bodyPr>
          <a:lstStyle/>
          <a:p>
            <a:pPr algn="ctr" defTabSz="684609" hangingPunct="0"/>
            <a:endParaRPr lang="ko-KR" altLang="en-US" sz="2800" kern="0"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Constantia"/>
              <a:sym typeface="Apple SD 산돌고딕 Neo 옅은체"/>
            </a:endParaRPr>
          </a:p>
        </p:txBody>
      </p:sp>
      <p:sp>
        <p:nvSpPr>
          <p:cNvPr id="11" name="사각형: 둥근 모서리 2">
            <a:extLst>
              <a:ext uri="{FF2B5EF4-FFF2-40B4-BE49-F238E27FC236}">
                <a16:creationId xmlns:a16="http://schemas.microsoft.com/office/drawing/2014/main" id="{A83C4945-5B5A-468D-91F6-EB440F5017DA}"/>
              </a:ext>
            </a:extLst>
          </p:cNvPr>
          <p:cNvSpPr/>
          <p:nvPr userDrawn="1"/>
        </p:nvSpPr>
        <p:spPr>
          <a:xfrm>
            <a:off x="153619" y="52545"/>
            <a:ext cx="11897050" cy="805214"/>
          </a:xfrm>
          <a:prstGeom prst="roundRect">
            <a:avLst>
              <a:gd name="adj" fmla="val 16762"/>
            </a:avLst>
          </a:prstGeom>
          <a:solidFill>
            <a:srgbClr val="331608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9B9BD392-31A3-4CF4-9827-7ED3D2D47296}"/>
              </a:ext>
            </a:extLst>
          </p:cNvPr>
          <p:cNvSpPr/>
          <p:nvPr userDrawn="1"/>
        </p:nvSpPr>
        <p:spPr>
          <a:xfrm>
            <a:off x="131673" y="710910"/>
            <a:ext cx="11945721" cy="5706933"/>
          </a:xfrm>
          <a:prstGeom prst="roundRect">
            <a:avLst>
              <a:gd name="adj" fmla="val 2841"/>
            </a:avLst>
          </a:prstGeom>
          <a:solidFill>
            <a:schemeClr val="bg1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모서리가 둥근 직사각형 27">
            <a:extLst>
              <a:ext uri="{FF2B5EF4-FFF2-40B4-BE49-F238E27FC236}">
                <a16:creationId xmlns:a16="http://schemas.microsoft.com/office/drawing/2014/main" id="{EE70C3DF-A1A5-4C8E-A9D9-A6FDBDE5D8CD}"/>
              </a:ext>
            </a:extLst>
          </p:cNvPr>
          <p:cNvSpPr/>
          <p:nvPr userDrawn="1"/>
        </p:nvSpPr>
        <p:spPr>
          <a:xfrm>
            <a:off x="11609343" y="6522952"/>
            <a:ext cx="604575" cy="256472"/>
          </a:xfrm>
          <a:prstGeom prst="roundRect">
            <a:avLst>
              <a:gd name="adj" fmla="val 0"/>
            </a:avLst>
          </a:prstGeom>
          <a:solidFill>
            <a:srgbClr val="554143"/>
          </a:solidFill>
          <a:ln w="12700" cap="flat">
            <a:noFill/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noAutofit/>
          </a:bodyPr>
          <a:lstStyle/>
          <a:p>
            <a:pPr algn="ctr" defTabSz="684609" hangingPunct="0"/>
            <a:endParaRPr lang="ko-KR" altLang="en-US" sz="2800" kern="0"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Constantia"/>
              <a:sym typeface="Apple SD 산돌고딕 Neo 옅은체"/>
            </a:endParaRPr>
          </a:p>
        </p:txBody>
      </p:sp>
      <p:cxnSp>
        <p:nvCxnSpPr>
          <p:cNvPr id="16" name="직선 연결선[R] 10">
            <a:extLst>
              <a:ext uri="{FF2B5EF4-FFF2-40B4-BE49-F238E27FC236}">
                <a16:creationId xmlns:a16="http://schemas.microsoft.com/office/drawing/2014/main" id="{9FDB2667-9261-4F3C-B07A-23C61FC9A122}"/>
              </a:ext>
            </a:extLst>
          </p:cNvPr>
          <p:cNvCxnSpPr/>
          <p:nvPr userDrawn="1"/>
        </p:nvCxnSpPr>
        <p:spPr>
          <a:xfrm>
            <a:off x="356924" y="575110"/>
            <a:ext cx="433958" cy="0"/>
          </a:xfrm>
          <a:prstGeom prst="line">
            <a:avLst/>
          </a:prstGeom>
          <a:ln w="38100">
            <a:solidFill>
              <a:srgbClr val="F28C34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F489F8F-B0B4-46E2-A97E-2FA862CEE8C3}"/>
              </a:ext>
            </a:extLst>
          </p:cNvPr>
          <p:cNvSpPr txBox="1"/>
          <p:nvPr userDrawn="1"/>
        </p:nvSpPr>
        <p:spPr>
          <a:xfrm>
            <a:off x="303356" y="150895"/>
            <a:ext cx="540533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ln w="12700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06</a:t>
            </a:r>
            <a:endParaRPr lang="ko-KR" altLang="en-US" sz="2400" b="1" dirty="0">
              <a:ln w="12700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5E6E6C2-ED65-4FC9-A3D7-1D6B815ABA6D}"/>
              </a:ext>
            </a:extLst>
          </p:cNvPr>
          <p:cNvSpPr txBox="1"/>
          <p:nvPr userDrawn="1"/>
        </p:nvSpPr>
        <p:spPr>
          <a:xfrm>
            <a:off x="864475" y="129042"/>
            <a:ext cx="7862613" cy="5511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lvl="0" algn="l"/>
            <a:r>
              <a:rPr lang="ko-KR" altLang="en-US" sz="2800" b="1" kern="1200" dirty="0"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코딩 실습</a:t>
            </a:r>
            <a:endParaRPr lang="ko-Kore-KR" altLang="en-US" sz="2800" b="1" kern="1200" dirty="0"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AFFE424D-96ED-4752-926B-8E23EE2A64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96" r="28165" b="28902"/>
          <a:stretch/>
        </p:blipFill>
        <p:spPr>
          <a:xfrm>
            <a:off x="11463797" y="140254"/>
            <a:ext cx="441960" cy="511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8410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40D06-49F2-4D5F-BE5A-4D36BC1CD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59493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40D06-49F2-4D5F-BE5A-4D36BC1CD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91285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40D06-49F2-4D5F-BE5A-4D36BC1CD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878924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40D06-49F2-4D5F-BE5A-4D36BC1CD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203923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40D06-49F2-4D5F-BE5A-4D36BC1CD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886795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40D06-49F2-4D5F-BE5A-4D36BC1CD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57941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최적화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B3DC357C-3546-45B0-962E-7B2AE6FDB18C}"/>
              </a:ext>
            </a:extLst>
          </p:cNvPr>
          <p:cNvGrpSpPr/>
          <p:nvPr userDrawn="1"/>
        </p:nvGrpSpPr>
        <p:grpSpPr>
          <a:xfrm>
            <a:off x="1" y="-76244"/>
            <a:ext cx="12191999" cy="1107755"/>
            <a:chOff x="0" y="-127073"/>
            <a:chExt cx="20319999" cy="1846259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FA5F538B-5426-4603-81C0-F7287CA9F223}"/>
                </a:ext>
              </a:extLst>
            </p:cNvPr>
            <p:cNvGrpSpPr/>
            <p:nvPr userDrawn="1"/>
          </p:nvGrpSpPr>
          <p:grpSpPr>
            <a:xfrm flipH="1">
              <a:off x="0" y="-127073"/>
              <a:ext cx="20319999" cy="1846259"/>
              <a:chOff x="0" y="-127073"/>
              <a:chExt cx="20319999" cy="1846259"/>
            </a:xfrm>
          </p:grpSpPr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490CBEA7-441F-44D6-9DC4-6181A343FA17}"/>
                  </a:ext>
                </a:extLst>
              </p:cNvPr>
              <p:cNvSpPr/>
              <p:nvPr userDrawn="1"/>
            </p:nvSpPr>
            <p:spPr>
              <a:xfrm rot="10800000" flipH="1">
                <a:off x="0" y="178135"/>
                <a:ext cx="20319999" cy="631262"/>
              </a:xfrm>
              <a:prstGeom prst="rect">
                <a:avLst/>
              </a:prstGeom>
              <a:solidFill>
                <a:srgbClr val="F0893C"/>
              </a:solidFill>
              <a:ln w="12700" cap="flat">
                <a:noFill/>
                <a:miter lim="4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9531" tIns="59531" rIns="59531" bIns="59531" numCol="1" spcCol="38100" rtlCol="0" anchor="ctr">
                <a:spAutoFit/>
              </a:bodyPr>
              <a:lstStyle/>
              <a:p>
                <a:pPr marL="0" marR="0" indent="0" algn="ctr" defTabSz="410765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168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>
                    <a:outerShdw blurRad="25400" dist="23998" dir="2700000" rotWithShape="0">
                      <a:srgbClr val="000000">
                        <a:alpha val="31034"/>
                      </a:srgbClr>
                    </a:outerShdw>
                  </a:effectLst>
                  <a:uFillTx/>
                  <a:latin typeface="+mn-lt"/>
                  <a:ea typeface="+mn-ea"/>
                  <a:cs typeface="+mn-cs"/>
                  <a:sym typeface="Apple SD 산돌고딕 Neo 옅은체"/>
                </a:endParaRPr>
              </a:p>
            </p:txBody>
          </p:sp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3B4381F6-4161-4DA4-BCC4-2A41EFB21469}"/>
                  </a:ext>
                </a:extLst>
              </p:cNvPr>
              <p:cNvGrpSpPr/>
              <p:nvPr userDrawn="1"/>
            </p:nvGrpSpPr>
            <p:grpSpPr>
              <a:xfrm rot="10800000" flipH="1">
                <a:off x="0" y="-127073"/>
                <a:ext cx="2829756" cy="1846259"/>
                <a:chOff x="0" y="8614880"/>
                <a:chExt cx="4633643" cy="3023194"/>
              </a:xfrm>
            </p:grpSpPr>
            <p:sp>
              <p:nvSpPr>
                <p:cNvPr id="15" name="이등변 삼각형 14">
                  <a:extLst>
                    <a:ext uri="{FF2B5EF4-FFF2-40B4-BE49-F238E27FC236}">
                      <a16:creationId xmlns:a16="http://schemas.microsoft.com/office/drawing/2014/main" id="{DC8650E1-B765-41C3-A0B5-566307373481}"/>
                    </a:ext>
                  </a:extLst>
                </p:cNvPr>
                <p:cNvSpPr/>
                <p:nvPr userDrawn="1"/>
              </p:nvSpPr>
              <p:spPr>
                <a:xfrm>
                  <a:off x="0" y="8614880"/>
                  <a:ext cx="4149197" cy="2053350"/>
                </a:xfrm>
                <a:prstGeom prst="triangle">
                  <a:avLst>
                    <a:gd name="adj" fmla="val 0"/>
                  </a:avLst>
                </a:prstGeom>
                <a:solidFill>
                  <a:srgbClr val="D4D3D3"/>
                </a:solidFill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59531" tIns="59531" rIns="59531" bIns="59531" numCol="1" spcCol="38100" rtlCol="0" anchor="ctr">
                  <a:spAutoFit/>
                </a:bodyPr>
                <a:lstStyle/>
                <a:p>
                  <a:pPr marL="0" marR="0" indent="0" algn="ctr" defTabSz="410765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ko-KR" altLang="en-US" sz="1680" b="0" i="0" u="none" strike="noStrike" cap="none" spc="0" normalizeH="0" baseline="0">
                    <a:ln>
                      <a:noFill/>
                    </a:ln>
                    <a:solidFill>
                      <a:srgbClr val="FFFFFF"/>
                    </a:solidFill>
                    <a:effectLst>
                      <a:outerShdw blurRad="25400" dist="23998" dir="2700000" rotWithShape="0">
                        <a:srgbClr val="000000">
                          <a:alpha val="31034"/>
                        </a:srgbClr>
                      </a:outerShdw>
                    </a:effectLst>
                    <a:uFillTx/>
                    <a:latin typeface="+mn-lt"/>
                    <a:ea typeface="+mn-ea"/>
                    <a:cs typeface="+mn-cs"/>
                    <a:sym typeface="Apple SD 산돌고딕 Neo 옅은체"/>
                  </a:endParaRPr>
                </a:p>
              </p:txBody>
            </p:sp>
            <p:sp>
              <p:nvSpPr>
                <p:cNvPr id="16" name="이등변 삼각형 15">
                  <a:extLst>
                    <a:ext uri="{FF2B5EF4-FFF2-40B4-BE49-F238E27FC236}">
                      <a16:creationId xmlns:a16="http://schemas.microsoft.com/office/drawing/2014/main" id="{53AF03EA-5292-45D7-AE15-4A8AE9963687}"/>
                    </a:ext>
                  </a:extLst>
                </p:cNvPr>
                <p:cNvSpPr/>
                <p:nvPr userDrawn="1"/>
              </p:nvSpPr>
              <p:spPr>
                <a:xfrm>
                  <a:off x="0" y="8823019"/>
                  <a:ext cx="3666310" cy="2053350"/>
                </a:xfrm>
                <a:prstGeom prst="triangle">
                  <a:avLst>
                    <a:gd name="adj" fmla="val 0"/>
                  </a:avLst>
                </a:prstGeom>
                <a:solidFill>
                  <a:srgbClr val="F49754"/>
                </a:solidFill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59531" tIns="59531" rIns="59531" bIns="59531" numCol="1" spcCol="38100" rtlCol="0" anchor="ctr">
                  <a:spAutoFit/>
                </a:bodyPr>
                <a:lstStyle/>
                <a:p>
                  <a:pPr marL="0" marR="0" indent="0" algn="ctr" defTabSz="410765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ko-KR" altLang="en-US" sz="1680" b="0" i="0" u="none" strike="noStrike" cap="none" spc="0" normalizeH="0" baseline="0">
                    <a:ln>
                      <a:noFill/>
                    </a:ln>
                    <a:solidFill>
                      <a:srgbClr val="FFFFFF"/>
                    </a:solidFill>
                    <a:effectLst>
                      <a:outerShdw blurRad="25400" dist="23998" dir="2700000" rotWithShape="0">
                        <a:srgbClr val="000000">
                          <a:alpha val="31034"/>
                        </a:srgbClr>
                      </a:outerShdw>
                    </a:effectLst>
                    <a:uFillTx/>
                    <a:latin typeface="+mn-lt"/>
                    <a:ea typeface="+mn-ea"/>
                    <a:cs typeface="+mn-cs"/>
                    <a:sym typeface="Apple SD 산돌고딕 Neo 옅은체"/>
                  </a:endParaRPr>
                </a:p>
              </p:txBody>
            </p:sp>
            <p:sp>
              <p:nvSpPr>
                <p:cNvPr id="17" name="이등변 삼각형 16">
                  <a:extLst>
                    <a:ext uri="{FF2B5EF4-FFF2-40B4-BE49-F238E27FC236}">
                      <a16:creationId xmlns:a16="http://schemas.microsoft.com/office/drawing/2014/main" id="{A0E90BB7-E9A9-4EE4-8792-5FA11A90EF6D}"/>
                    </a:ext>
                  </a:extLst>
                </p:cNvPr>
                <p:cNvSpPr/>
                <p:nvPr userDrawn="1"/>
              </p:nvSpPr>
              <p:spPr>
                <a:xfrm>
                  <a:off x="0" y="9584724"/>
                  <a:ext cx="1899157" cy="2053350"/>
                </a:xfrm>
                <a:prstGeom prst="triangle">
                  <a:avLst>
                    <a:gd name="adj" fmla="val 0"/>
                  </a:avLst>
                </a:prstGeom>
                <a:solidFill>
                  <a:srgbClr val="F28C34"/>
                </a:solidFill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59531" tIns="59531" rIns="59531" bIns="59531" numCol="1" spcCol="38100" rtlCol="0" anchor="ctr">
                  <a:spAutoFit/>
                </a:bodyPr>
                <a:lstStyle/>
                <a:p>
                  <a:pPr marL="0" marR="0" indent="0" algn="ctr" defTabSz="410765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ko-KR" altLang="en-US" sz="1680" b="0" i="0" u="none" strike="noStrike" cap="none" spc="0" normalizeH="0" baseline="0">
                    <a:ln>
                      <a:noFill/>
                    </a:ln>
                    <a:solidFill>
                      <a:srgbClr val="FFFFFF"/>
                    </a:solidFill>
                    <a:effectLst>
                      <a:outerShdw blurRad="25400" dist="23998" dir="2700000" rotWithShape="0">
                        <a:srgbClr val="000000">
                          <a:alpha val="31034"/>
                        </a:srgbClr>
                      </a:outerShdw>
                    </a:effectLst>
                    <a:uFillTx/>
                    <a:latin typeface="+mn-lt"/>
                    <a:ea typeface="+mn-ea"/>
                    <a:cs typeface="+mn-cs"/>
                    <a:sym typeface="Apple SD 산돌고딕 Neo 옅은체"/>
                  </a:endParaRPr>
                </a:p>
              </p:txBody>
            </p:sp>
            <p:sp>
              <p:nvSpPr>
                <p:cNvPr id="18" name="평행 사변형 17">
                  <a:extLst>
                    <a:ext uri="{FF2B5EF4-FFF2-40B4-BE49-F238E27FC236}">
                      <a16:creationId xmlns:a16="http://schemas.microsoft.com/office/drawing/2014/main" id="{05FDDF70-EB0B-47EB-8A95-172EBD59C98D}"/>
                    </a:ext>
                  </a:extLst>
                </p:cNvPr>
                <p:cNvSpPr/>
                <p:nvPr userDrawn="1"/>
              </p:nvSpPr>
              <p:spPr>
                <a:xfrm flipH="1">
                  <a:off x="1409699" y="9486900"/>
                  <a:ext cx="3223944" cy="1943100"/>
                </a:xfrm>
                <a:prstGeom prst="parallelogram">
                  <a:avLst>
                    <a:gd name="adj" fmla="val 116098"/>
                  </a:avLst>
                </a:prstGeom>
                <a:solidFill>
                  <a:srgbClr val="E4562D"/>
                </a:solidFill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59531" tIns="59531" rIns="59531" bIns="59531" numCol="1" spcCol="38100" rtlCol="0" anchor="ctr">
                  <a:spAutoFit/>
                </a:bodyPr>
                <a:lstStyle/>
                <a:p>
                  <a:pPr marL="0" marR="0" indent="0" algn="ctr" defTabSz="410765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ko-KR" altLang="en-US" sz="1680" b="0" i="0" u="none" strike="noStrike" cap="none" spc="0" normalizeH="0" baseline="0">
                    <a:ln>
                      <a:noFill/>
                    </a:ln>
                    <a:solidFill>
                      <a:srgbClr val="FFFFFF"/>
                    </a:solidFill>
                    <a:effectLst>
                      <a:outerShdw blurRad="25400" dist="23998" dir="2700000" rotWithShape="0">
                        <a:srgbClr val="000000">
                          <a:alpha val="31034"/>
                        </a:srgbClr>
                      </a:outerShdw>
                    </a:effectLst>
                    <a:uFillTx/>
                    <a:latin typeface="+mn-lt"/>
                    <a:ea typeface="+mn-ea"/>
                    <a:cs typeface="+mn-cs"/>
                    <a:sym typeface="Apple SD 산돌고딕 Neo 옅은체"/>
                  </a:endParaRPr>
                </a:p>
              </p:txBody>
            </p:sp>
          </p:grp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6AA83E9-47F5-42B1-9B46-8F3D1279B19B}"/>
                </a:ext>
              </a:extLst>
            </p:cNvPr>
            <p:cNvSpPr txBox="1"/>
            <p:nvPr userDrawn="1"/>
          </p:nvSpPr>
          <p:spPr>
            <a:xfrm>
              <a:off x="13911465" y="257555"/>
              <a:ext cx="384427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algn="r" defTabSz="548640" rtl="0" eaLnBrk="1" latinLnBrk="0" hangingPunct="1"/>
              <a:r>
                <a:rPr kumimoji="1" lang="en-US" altLang="ko-KR" sz="1680" b="1" kern="1200" dirty="0" err="1">
                  <a:solidFill>
                    <a:schemeClr val="bg1">
                      <a:lumMod val="85000"/>
                      <a:lumOff val="15000"/>
                    </a:schemeClr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  <a:cs typeface="+mn-cs"/>
                </a:rPr>
                <a:t>Deep&amp;High</a:t>
              </a:r>
              <a:r>
                <a:rPr kumimoji="1" lang="en-US" altLang="ko-KR" sz="1680" b="1" kern="1200" dirty="0">
                  <a:solidFill>
                    <a:schemeClr val="bg1">
                      <a:lumMod val="85000"/>
                      <a:lumOff val="15000"/>
                    </a:schemeClr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  <a:cs typeface="+mn-cs"/>
                </a:rPr>
                <a:t> Learning</a:t>
              </a:r>
              <a:endParaRPr kumimoji="1" lang="ko-KR" altLang="en-US" sz="1680" b="1" kern="1200" dirty="0">
                <a:solidFill>
                  <a:schemeClr val="bg1">
                    <a:lumMod val="85000"/>
                    <a:lumOff val="1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+mn-cs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4A860257-C643-4B66-BEEB-253EC5BD6D05}"/>
              </a:ext>
            </a:extLst>
          </p:cNvPr>
          <p:cNvGrpSpPr/>
          <p:nvPr userDrawn="1"/>
        </p:nvGrpSpPr>
        <p:grpSpPr>
          <a:xfrm>
            <a:off x="250558" y="51413"/>
            <a:ext cx="5689015" cy="563423"/>
            <a:chOff x="417597" y="85687"/>
            <a:chExt cx="9481692" cy="93903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8B6103E-2066-43F8-9070-FBC90910A871}"/>
                </a:ext>
              </a:extLst>
            </p:cNvPr>
            <p:cNvSpPr txBox="1"/>
            <p:nvPr userDrawn="1"/>
          </p:nvSpPr>
          <p:spPr>
            <a:xfrm>
              <a:off x="2036675" y="107167"/>
              <a:ext cx="7862614" cy="81592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9531" tIns="59531" rIns="59531" bIns="59531" numCol="1" spcCol="38100" rtlCol="0" anchor="b">
              <a:spAutoFit/>
            </a:bodyPr>
            <a:lstStyle/>
            <a:p>
              <a:pPr marL="0" marR="0" lvl="0" indent="0" algn="l" defTabSz="5486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최적화</a:t>
              </a:r>
              <a:endParaRPr kumimoji="0" lang="ko-Kore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8D83856-3E6C-42A0-89D4-DC780097C59A}"/>
                </a:ext>
              </a:extLst>
            </p:cNvPr>
            <p:cNvSpPr txBox="1"/>
            <p:nvPr/>
          </p:nvSpPr>
          <p:spPr>
            <a:xfrm>
              <a:off x="417597" y="85687"/>
              <a:ext cx="1672737" cy="9390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ctr" defTabSz="5486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880" b="1" i="0" u="none" strike="noStrike" kern="1200" cap="none" spc="0" normalizeH="0" baseline="0" noProof="0" dirty="0">
                  <a:ln w="28575">
                    <a:solidFill>
                      <a:srgbClr val="000000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12700" dist="38100" dir="2700000" algn="tl" rotWithShape="0">
                      <a:srgbClr val="000000">
                        <a:lumMod val="50000"/>
                      </a:srgbClr>
                    </a:outerShdw>
                  </a:effectLst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+mn-cs"/>
                </a:rPr>
                <a:t>01 </a:t>
              </a:r>
              <a:endParaRPr kumimoji="0" lang="ko-Kore-KR" altLang="en-US" sz="2880" b="1" i="0" u="none" strike="noStrike" kern="1200" cap="none" spc="0" normalizeH="0" baseline="0" noProof="0" dirty="0">
                <a:ln w="28575">
                  <a:solidFill>
                    <a:srgbClr val="000000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12700" dist="38100" dir="2700000" algn="tl" rotWithShape="0">
                    <a:srgbClr val="000000">
                      <a:lumMod val="50000"/>
                    </a:srgbClr>
                  </a:outerShdw>
                </a:effectLst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56835350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3600">
          <p15:clr>
            <a:srgbClr val="FBAE40"/>
          </p15:clr>
        </p15:guide>
        <p15:guide id="2" pos="6400">
          <p15:clr>
            <a:srgbClr val="FBAE40"/>
          </p15:clr>
        </p15:guide>
        <p15:guide id="3" pos="639">
          <p15:clr>
            <a:srgbClr val="FBAE40"/>
          </p15:clr>
        </p15:guide>
        <p15:guide id="4" pos="1216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컴퓨터 비전 소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9ED9E376-8248-4924-BECA-A6C108BA9D3E}"/>
              </a:ext>
            </a:extLst>
          </p:cNvPr>
          <p:cNvSpPr/>
          <p:nvPr userDrawn="1"/>
        </p:nvSpPr>
        <p:spPr>
          <a:xfrm>
            <a:off x="-21919" y="-80467"/>
            <a:ext cx="12235837" cy="7015277"/>
          </a:xfrm>
          <a:prstGeom prst="rect">
            <a:avLst/>
          </a:prstGeom>
          <a:pattFill prst="ltUpDiag">
            <a:fgClr>
              <a:schemeClr val="tx1">
                <a:lumMod val="85000"/>
                <a:lumOff val="15000"/>
              </a:schemeClr>
            </a:fgClr>
            <a:bgClr>
              <a:srgbClr val="7A6560"/>
            </a:bgClr>
          </a:pattFill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noAutofit/>
          </a:bodyPr>
          <a:lstStyle/>
          <a:p>
            <a:pPr algn="ctr" defTabSz="684609" hangingPunct="0"/>
            <a:endParaRPr lang="ko-KR" altLang="en-US" sz="2800" kern="0"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Constantia"/>
              <a:sym typeface="Apple SD 산돌고딕 Neo 옅은체"/>
            </a:endParaRPr>
          </a:p>
        </p:txBody>
      </p:sp>
      <p:sp>
        <p:nvSpPr>
          <p:cNvPr id="11" name="사각형: 둥근 모서리 2">
            <a:extLst>
              <a:ext uri="{FF2B5EF4-FFF2-40B4-BE49-F238E27FC236}">
                <a16:creationId xmlns:a16="http://schemas.microsoft.com/office/drawing/2014/main" id="{A83C4945-5B5A-468D-91F6-EB440F5017DA}"/>
              </a:ext>
            </a:extLst>
          </p:cNvPr>
          <p:cNvSpPr/>
          <p:nvPr userDrawn="1"/>
        </p:nvSpPr>
        <p:spPr>
          <a:xfrm>
            <a:off x="153619" y="52545"/>
            <a:ext cx="11897050" cy="805214"/>
          </a:xfrm>
          <a:prstGeom prst="roundRect">
            <a:avLst>
              <a:gd name="adj" fmla="val 16762"/>
            </a:avLst>
          </a:prstGeom>
          <a:solidFill>
            <a:srgbClr val="331608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9B9BD392-31A3-4CF4-9827-7ED3D2D47296}"/>
              </a:ext>
            </a:extLst>
          </p:cNvPr>
          <p:cNvSpPr/>
          <p:nvPr userDrawn="1"/>
        </p:nvSpPr>
        <p:spPr>
          <a:xfrm>
            <a:off x="131673" y="710910"/>
            <a:ext cx="11945721" cy="5706933"/>
          </a:xfrm>
          <a:prstGeom prst="roundRect">
            <a:avLst>
              <a:gd name="adj" fmla="val 2841"/>
            </a:avLst>
          </a:prstGeom>
          <a:solidFill>
            <a:schemeClr val="bg1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모서리가 둥근 직사각형 27">
            <a:extLst>
              <a:ext uri="{FF2B5EF4-FFF2-40B4-BE49-F238E27FC236}">
                <a16:creationId xmlns:a16="http://schemas.microsoft.com/office/drawing/2014/main" id="{EE70C3DF-A1A5-4C8E-A9D9-A6FDBDE5D8CD}"/>
              </a:ext>
            </a:extLst>
          </p:cNvPr>
          <p:cNvSpPr/>
          <p:nvPr userDrawn="1"/>
        </p:nvSpPr>
        <p:spPr>
          <a:xfrm>
            <a:off x="11609343" y="6522952"/>
            <a:ext cx="604575" cy="256472"/>
          </a:xfrm>
          <a:prstGeom prst="roundRect">
            <a:avLst>
              <a:gd name="adj" fmla="val 0"/>
            </a:avLst>
          </a:prstGeom>
          <a:solidFill>
            <a:srgbClr val="554143"/>
          </a:solidFill>
          <a:ln w="12700" cap="flat">
            <a:noFill/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noAutofit/>
          </a:bodyPr>
          <a:lstStyle/>
          <a:p>
            <a:pPr algn="ctr" defTabSz="684609" hangingPunct="0"/>
            <a:endParaRPr lang="ko-KR" altLang="en-US" sz="2800" kern="0"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Constantia"/>
              <a:sym typeface="Apple SD 산돌고딕 Neo 옅은체"/>
            </a:endParaRPr>
          </a:p>
        </p:txBody>
      </p:sp>
      <p:cxnSp>
        <p:nvCxnSpPr>
          <p:cNvPr id="16" name="직선 연결선[R] 10">
            <a:extLst>
              <a:ext uri="{FF2B5EF4-FFF2-40B4-BE49-F238E27FC236}">
                <a16:creationId xmlns:a16="http://schemas.microsoft.com/office/drawing/2014/main" id="{9FDB2667-9261-4F3C-B07A-23C61FC9A122}"/>
              </a:ext>
            </a:extLst>
          </p:cNvPr>
          <p:cNvCxnSpPr/>
          <p:nvPr userDrawn="1"/>
        </p:nvCxnSpPr>
        <p:spPr>
          <a:xfrm>
            <a:off x="356924" y="575110"/>
            <a:ext cx="433958" cy="0"/>
          </a:xfrm>
          <a:prstGeom prst="line">
            <a:avLst/>
          </a:prstGeom>
          <a:ln w="38100">
            <a:solidFill>
              <a:srgbClr val="F28C34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F489F8F-B0B4-46E2-A97E-2FA862CEE8C3}"/>
              </a:ext>
            </a:extLst>
          </p:cNvPr>
          <p:cNvSpPr txBox="1"/>
          <p:nvPr userDrawn="1"/>
        </p:nvSpPr>
        <p:spPr>
          <a:xfrm>
            <a:off x="309768" y="150895"/>
            <a:ext cx="527710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ln w="12700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01</a:t>
            </a:r>
            <a:endParaRPr lang="ko-KR" altLang="en-US" sz="2400" b="1" dirty="0">
              <a:ln w="12700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5E6E6C2-ED65-4FC9-A3D7-1D6B815ABA6D}"/>
              </a:ext>
            </a:extLst>
          </p:cNvPr>
          <p:cNvSpPr txBox="1"/>
          <p:nvPr userDrawn="1"/>
        </p:nvSpPr>
        <p:spPr>
          <a:xfrm>
            <a:off x="864475" y="129042"/>
            <a:ext cx="7862613" cy="5511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lvl="0" algn="l"/>
            <a:r>
              <a:rPr lang="ko-KR" altLang="en-US" sz="2800" b="1" kern="1200" dirty="0"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컴퓨터 비전 소개</a:t>
            </a:r>
            <a:endParaRPr lang="ko-Kore-KR" altLang="en-US" sz="2800" b="1" kern="1200" dirty="0"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2BEAFE8D-9429-4D44-B807-5181BD693CB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96" r="28165" b="28902"/>
          <a:stretch/>
        </p:blipFill>
        <p:spPr>
          <a:xfrm>
            <a:off x="11463797" y="140254"/>
            <a:ext cx="441960" cy="511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30433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자연어 처리 소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9ED9E376-8248-4924-BECA-A6C108BA9D3E}"/>
              </a:ext>
            </a:extLst>
          </p:cNvPr>
          <p:cNvSpPr/>
          <p:nvPr userDrawn="1"/>
        </p:nvSpPr>
        <p:spPr>
          <a:xfrm>
            <a:off x="-21919" y="-80467"/>
            <a:ext cx="12235837" cy="7015277"/>
          </a:xfrm>
          <a:prstGeom prst="rect">
            <a:avLst/>
          </a:prstGeom>
          <a:pattFill prst="ltUpDiag">
            <a:fgClr>
              <a:schemeClr val="tx1">
                <a:lumMod val="85000"/>
                <a:lumOff val="15000"/>
              </a:schemeClr>
            </a:fgClr>
            <a:bgClr>
              <a:srgbClr val="7A6560"/>
            </a:bgClr>
          </a:pattFill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noAutofit/>
          </a:bodyPr>
          <a:lstStyle/>
          <a:p>
            <a:pPr algn="ctr" defTabSz="684609" hangingPunct="0"/>
            <a:endParaRPr lang="ko-KR" altLang="en-US" sz="2800" kern="0"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Constantia"/>
              <a:sym typeface="Apple SD 산돌고딕 Neo 옅은체"/>
            </a:endParaRPr>
          </a:p>
        </p:txBody>
      </p:sp>
      <p:sp>
        <p:nvSpPr>
          <p:cNvPr id="11" name="사각형: 둥근 모서리 2">
            <a:extLst>
              <a:ext uri="{FF2B5EF4-FFF2-40B4-BE49-F238E27FC236}">
                <a16:creationId xmlns:a16="http://schemas.microsoft.com/office/drawing/2014/main" id="{A83C4945-5B5A-468D-91F6-EB440F5017DA}"/>
              </a:ext>
            </a:extLst>
          </p:cNvPr>
          <p:cNvSpPr/>
          <p:nvPr userDrawn="1"/>
        </p:nvSpPr>
        <p:spPr>
          <a:xfrm>
            <a:off x="153619" y="52545"/>
            <a:ext cx="11897050" cy="805214"/>
          </a:xfrm>
          <a:prstGeom prst="roundRect">
            <a:avLst>
              <a:gd name="adj" fmla="val 16762"/>
            </a:avLst>
          </a:prstGeom>
          <a:solidFill>
            <a:srgbClr val="331608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9B9BD392-31A3-4CF4-9827-7ED3D2D47296}"/>
              </a:ext>
            </a:extLst>
          </p:cNvPr>
          <p:cNvSpPr/>
          <p:nvPr userDrawn="1"/>
        </p:nvSpPr>
        <p:spPr>
          <a:xfrm>
            <a:off x="131673" y="710910"/>
            <a:ext cx="11945721" cy="5706933"/>
          </a:xfrm>
          <a:prstGeom prst="roundRect">
            <a:avLst>
              <a:gd name="adj" fmla="val 2841"/>
            </a:avLst>
          </a:prstGeom>
          <a:solidFill>
            <a:schemeClr val="bg1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모서리가 둥근 직사각형 27">
            <a:extLst>
              <a:ext uri="{FF2B5EF4-FFF2-40B4-BE49-F238E27FC236}">
                <a16:creationId xmlns:a16="http://schemas.microsoft.com/office/drawing/2014/main" id="{EE70C3DF-A1A5-4C8E-A9D9-A6FDBDE5D8CD}"/>
              </a:ext>
            </a:extLst>
          </p:cNvPr>
          <p:cNvSpPr/>
          <p:nvPr userDrawn="1"/>
        </p:nvSpPr>
        <p:spPr>
          <a:xfrm>
            <a:off x="11609343" y="6522952"/>
            <a:ext cx="604575" cy="256472"/>
          </a:xfrm>
          <a:prstGeom prst="roundRect">
            <a:avLst>
              <a:gd name="adj" fmla="val 0"/>
            </a:avLst>
          </a:prstGeom>
          <a:solidFill>
            <a:srgbClr val="554143"/>
          </a:solidFill>
          <a:ln w="12700" cap="flat">
            <a:noFill/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noAutofit/>
          </a:bodyPr>
          <a:lstStyle/>
          <a:p>
            <a:pPr algn="ctr" defTabSz="684609" hangingPunct="0"/>
            <a:endParaRPr lang="ko-KR" altLang="en-US" sz="2800" kern="0"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Constantia"/>
              <a:sym typeface="Apple SD 산돌고딕 Neo 옅은체"/>
            </a:endParaRPr>
          </a:p>
        </p:txBody>
      </p:sp>
      <p:cxnSp>
        <p:nvCxnSpPr>
          <p:cNvPr id="16" name="직선 연결선[R] 10">
            <a:extLst>
              <a:ext uri="{FF2B5EF4-FFF2-40B4-BE49-F238E27FC236}">
                <a16:creationId xmlns:a16="http://schemas.microsoft.com/office/drawing/2014/main" id="{9FDB2667-9261-4F3C-B07A-23C61FC9A122}"/>
              </a:ext>
            </a:extLst>
          </p:cNvPr>
          <p:cNvCxnSpPr/>
          <p:nvPr userDrawn="1"/>
        </p:nvCxnSpPr>
        <p:spPr>
          <a:xfrm>
            <a:off x="356924" y="575110"/>
            <a:ext cx="433958" cy="0"/>
          </a:xfrm>
          <a:prstGeom prst="line">
            <a:avLst/>
          </a:prstGeom>
          <a:ln w="38100">
            <a:solidFill>
              <a:srgbClr val="F28C34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F489F8F-B0B4-46E2-A97E-2FA862CEE8C3}"/>
              </a:ext>
            </a:extLst>
          </p:cNvPr>
          <p:cNvSpPr txBox="1"/>
          <p:nvPr userDrawn="1"/>
        </p:nvSpPr>
        <p:spPr>
          <a:xfrm>
            <a:off x="281716" y="150895"/>
            <a:ext cx="583814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ln w="12700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02</a:t>
            </a:r>
            <a:endParaRPr lang="ko-KR" altLang="en-US" sz="2400" b="1" dirty="0">
              <a:ln w="12700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5E6E6C2-ED65-4FC9-A3D7-1D6B815ABA6D}"/>
              </a:ext>
            </a:extLst>
          </p:cNvPr>
          <p:cNvSpPr txBox="1"/>
          <p:nvPr userDrawn="1"/>
        </p:nvSpPr>
        <p:spPr>
          <a:xfrm>
            <a:off x="864475" y="129042"/>
            <a:ext cx="7862613" cy="5511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lvl="0" algn="l"/>
            <a:r>
              <a:rPr lang="ko-KR" altLang="en-US" sz="2800" b="1" kern="1200" dirty="0"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자연어 처리 소개</a:t>
            </a:r>
            <a:endParaRPr lang="ko-Kore-KR" altLang="en-US" sz="2800" b="1" kern="1200" dirty="0"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D1AF2DF9-B289-4FF6-A815-69366FEFB6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96" r="28165" b="28902"/>
          <a:stretch/>
        </p:blipFill>
        <p:spPr>
          <a:xfrm>
            <a:off x="11463797" y="140254"/>
            <a:ext cx="441960" cy="511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9705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EA28014C-B6AA-47F5-B6F9-2D5D3B99CE0E}"/>
              </a:ext>
            </a:extLst>
          </p:cNvPr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pattFill prst="ltUpDiag">
            <a:fgClr>
              <a:schemeClr val="tx1">
                <a:lumMod val="85000"/>
                <a:lumOff val="15000"/>
              </a:schemeClr>
            </a:fgClr>
            <a:bgClr>
              <a:srgbClr val="7A6560"/>
            </a:bgClr>
          </a:pattFill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noAutofit/>
          </a:bodyPr>
          <a:lstStyle/>
          <a:p>
            <a:pPr algn="ctr" defTabSz="684609" hangingPunct="0"/>
            <a:endParaRPr lang="ko-KR" altLang="en-US" dirty="0">
              <a:sym typeface="Apple SD 산돌고딕 Neo 옅은체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0EFE0276-244D-43BC-92FD-CC2703FDAFCC}"/>
              </a:ext>
            </a:extLst>
          </p:cNvPr>
          <p:cNvCxnSpPr>
            <a:cxnSpLocks/>
          </p:cNvCxnSpPr>
          <p:nvPr userDrawn="1"/>
        </p:nvCxnSpPr>
        <p:spPr>
          <a:xfrm>
            <a:off x="925792" y="3603109"/>
            <a:ext cx="654648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83915A56-30EE-44A7-B8FB-ABC354C01866}"/>
              </a:ext>
            </a:extLst>
          </p:cNvPr>
          <p:cNvSpPr/>
          <p:nvPr userDrawn="1"/>
        </p:nvSpPr>
        <p:spPr>
          <a:xfrm flipV="1">
            <a:off x="925820" y="3894471"/>
            <a:ext cx="10130341" cy="819868"/>
          </a:xfrm>
          <a:prstGeom prst="roundRect">
            <a:avLst>
              <a:gd name="adj" fmla="val 16762"/>
            </a:avLst>
          </a:prstGeom>
          <a:solidFill>
            <a:srgbClr val="331608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ko-KR" altLang="en-US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2ACAA15F-F58C-4CBF-9DC0-9855CDC52502}"/>
              </a:ext>
            </a:extLst>
          </p:cNvPr>
          <p:cNvGrpSpPr/>
          <p:nvPr userDrawn="1"/>
        </p:nvGrpSpPr>
        <p:grpSpPr>
          <a:xfrm>
            <a:off x="925792" y="2774625"/>
            <a:ext cx="435836" cy="108000"/>
            <a:chOff x="1387617" y="2538869"/>
            <a:chExt cx="435836" cy="108000"/>
          </a:xfrm>
        </p:grpSpPr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DE3070B6-99F8-4993-9353-AA5CA31B1F48}"/>
                </a:ext>
              </a:extLst>
            </p:cNvPr>
            <p:cNvSpPr/>
            <p:nvPr/>
          </p:nvSpPr>
          <p:spPr>
            <a:xfrm>
              <a:off x="1387617" y="2538869"/>
              <a:ext cx="108000" cy="108000"/>
            </a:xfrm>
            <a:prstGeom prst="ellipse">
              <a:avLst/>
            </a:prstGeom>
            <a:solidFill>
              <a:srgbClr val="7735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kumimoji="1" lang="ko-Kore-KR" altLang="en-US"/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EBEB1B7A-5865-4E76-8EAA-DB937819AB96}"/>
                </a:ext>
              </a:extLst>
            </p:cNvPr>
            <p:cNvSpPr/>
            <p:nvPr/>
          </p:nvSpPr>
          <p:spPr>
            <a:xfrm>
              <a:off x="1551764" y="2538869"/>
              <a:ext cx="108000" cy="108000"/>
            </a:xfrm>
            <a:prstGeom prst="ellipse">
              <a:avLst/>
            </a:prstGeom>
            <a:solidFill>
              <a:srgbClr val="F473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kumimoji="1" lang="ko-Kore-KR" altLang="en-US"/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81B76E4E-136F-477A-AA29-C43E5CF53EFB}"/>
                </a:ext>
              </a:extLst>
            </p:cNvPr>
            <p:cNvSpPr/>
            <p:nvPr/>
          </p:nvSpPr>
          <p:spPr>
            <a:xfrm>
              <a:off x="1715453" y="2538869"/>
              <a:ext cx="108000" cy="108000"/>
            </a:xfrm>
            <a:prstGeom prst="ellipse">
              <a:avLst/>
            </a:prstGeom>
            <a:solidFill>
              <a:srgbClr val="F28C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6FBD4FF-4165-45CD-A4F1-A4082E6C5FDE}"/>
              </a:ext>
            </a:extLst>
          </p:cNvPr>
          <p:cNvSpPr txBox="1"/>
          <p:nvPr userDrawn="1"/>
        </p:nvSpPr>
        <p:spPr>
          <a:xfrm>
            <a:off x="49683" y="6597707"/>
            <a:ext cx="9507017" cy="2587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9531" tIns="59531" rIns="59531" bIns="59531" numCol="1" spcCol="38100" rtlCol="0" anchor="t">
            <a:noAutofit/>
          </a:bodyPr>
          <a:lstStyle/>
          <a:p>
            <a:pPr algn="l" hangingPunct="1"/>
            <a:r>
              <a:rPr kumimoji="1" lang="en-US" altLang="en-US" sz="900" b="1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Copyright 2022.  </a:t>
            </a:r>
            <a:r>
              <a:rPr kumimoji="1" lang="en-US" altLang="en-US" sz="900" b="1" dirty="0" err="1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Deep&amp;High</a:t>
            </a:r>
            <a:r>
              <a:rPr kumimoji="1" lang="en-US" altLang="ko-KR" sz="900" b="1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.</a:t>
            </a:r>
            <a:r>
              <a:rPr kumimoji="1" lang="ko-KR" altLang="en-US" sz="900" b="1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kumimoji="1" lang="en-US" altLang="ko-KR" sz="900" b="1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A</a:t>
            </a:r>
            <a:r>
              <a:rPr kumimoji="1" lang="en-US" altLang="en-US" sz="900" b="1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ll rights reserved. </a:t>
            </a:r>
          </a:p>
        </p:txBody>
      </p:sp>
      <p:sp>
        <p:nvSpPr>
          <p:cNvPr id="14" name="육각형 13">
            <a:extLst>
              <a:ext uri="{FF2B5EF4-FFF2-40B4-BE49-F238E27FC236}">
                <a16:creationId xmlns:a16="http://schemas.microsoft.com/office/drawing/2014/main" id="{7DC5A7D7-77AF-4B37-AFD8-23C9FA2C9E6A}"/>
              </a:ext>
            </a:extLst>
          </p:cNvPr>
          <p:cNvSpPr/>
          <p:nvPr userDrawn="1"/>
        </p:nvSpPr>
        <p:spPr>
          <a:xfrm rot="16200000" flipH="1">
            <a:off x="8588113" y="-579850"/>
            <a:ext cx="3570513" cy="3075588"/>
          </a:xfrm>
          <a:prstGeom prst="hexagon">
            <a:avLst/>
          </a:prstGeom>
          <a:solidFill>
            <a:srgbClr val="F7E1D1"/>
          </a:solidFill>
          <a:ln w="180975" cap="rnd">
            <a:solidFill>
              <a:srgbClr val="F7E1D1"/>
            </a:solidFill>
            <a:rou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ko-KR" altLang="en-US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324B4B85-5349-4933-B96F-18CE6C88C0B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9576" y="476931"/>
            <a:ext cx="2127585" cy="1401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08623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안드로이드 객체 인식 실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9ED9E376-8248-4924-BECA-A6C108BA9D3E}"/>
              </a:ext>
            </a:extLst>
          </p:cNvPr>
          <p:cNvSpPr/>
          <p:nvPr userDrawn="1"/>
        </p:nvSpPr>
        <p:spPr>
          <a:xfrm>
            <a:off x="-21919" y="-80467"/>
            <a:ext cx="12235837" cy="7015277"/>
          </a:xfrm>
          <a:prstGeom prst="rect">
            <a:avLst/>
          </a:prstGeom>
          <a:pattFill prst="ltUpDiag">
            <a:fgClr>
              <a:schemeClr val="tx1">
                <a:lumMod val="85000"/>
                <a:lumOff val="15000"/>
              </a:schemeClr>
            </a:fgClr>
            <a:bgClr>
              <a:srgbClr val="7A6560"/>
            </a:bgClr>
          </a:pattFill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noAutofit/>
          </a:bodyPr>
          <a:lstStyle/>
          <a:p>
            <a:pPr algn="ctr" defTabSz="684609" hangingPunct="0"/>
            <a:endParaRPr lang="ko-KR" altLang="en-US" sz="2800" kern="0"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Constantia"/>
              <a:sym typeface="Apple SD 산돌고딕 Neo 옅은체"/>
            </a:endParaRPr>
          </a:p>
        </p:txBody>
      </p:sp>
      <p:sp>
        <p:nvSpPr>
          <p:cNvPr id="11" name="사각형: 둥근 모서리 2">
            <a:extLst>
              <a:ext uri="{FF2B5EF4-FFF2-40B4-BE49-F238E27FC236}">
                <a16:creationId xmlns:a16="http://schemas.microsoft.com/office/drawing/2014/main" id="{A83C4945-5B5A-468D-91F6-EB440F5017DA}"/>
              </a:ext>
            </a:extLst>
          </p:cNvPr>
          <p:cNvSpPr/>
          <p:nvPr userDrawn="1"/>
        </p:nvSpPr>
        <p:spPr>
          <a:xfrm>
            <a:off x="153619" y="52545"/>
            <a:ext cx="11897050" cy="805214"/>
          </a:xfrm>
          <a:prstGeom prst="roundRect">
            <a:avLst>
              <a:gd name="adj" fmla="val 16762"/>
            </a:avLst>
          </a:prstGeom>
          <a:solidFill>
            <a:srgbClr val="331608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9B9BD392-31A3-4CF4-9827-7ED3D2D47296}"/>
              </a:ext>
            </a:extLst>
          </p:cNvPr>
          <p:cNvSpPr/>
          <p:nvPr userDrawn="1"/>
        </p:nvSpPr>
        <p:spPr>
          <a:xfrm>
            <a:off x="131673" y="710910"/>
            <a:ext cx="11945721" cy="5706933"/>
          </a:xfrm>
          <a:prstGeom prst="roundRect">
            <a:avLst>
              <a:gd name="adj" fmla="val 2841"/>
            </a:avLst>
          </a:prstGeom>
          <a:solidFill>
            <a:schemeClr val="bg1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모서리가 둥근 직사각형 27">
            <a:extLst>
              <a:ext uri="{FF2B5EF4-FFF2-40B4-BE49-F238E27FC236}">
                <a16:creationId xmlns:a16="http://schemas.microsoft.com/office/drawing/2014/main" id="{EE70C3DF-A1A5-4C8E-A9D9-A6FDBDE5D8CD}"/>
              </a:ext>
            </a:extLst>
          </p:cNvPr>
          <p:cNvSpPr/>
          <p:nvPr userDrawn="1"/>
        </p:nvSpPr>
        <p:spPr>
          <a:xfrm>
            <a:off x="11609343" y="6522952"/>
            <a:ext cx="604575" cy="256472"/>
          </a:xfrm>
          <a:prstGeom prst="roundRect">
            <a:avLst>
              <a:gd name="adj" fmla="val 0"/>
            </a:avLst>
          </a:prstGeom>
          <a:solidFill>
            <a:srgbClr val="554143"/>
          </a:solidFill>
          <a:ln w="12700" cap="flat">
            <a:noFill/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noAutofit/>
          </a:bodyPr>
          <a:lstStyle/>
          <a:p>
            <a:pPr algn="ctr" defTabSz="684609" hangingPunct="0"/>
            <a:endParaRPr lang="ko-KR" altLang="en-US" sz="2800" kern="0"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Constantia"/>
              <a:sym typeface="Apple SD 산돌고딕 Neo 옅은체"/>
            </a:endParaRPr>
          </a:p>
        </p:txBody>
      </p:sp>
      <p:cxnSp>
        <p:nvCxnSpPr>
          <p:cNvPr id="16" name="직선 연결선[R] 10">
            <a:extLst>
              <a:ext uri="{FF2B5EF4-FFF2-40B4-BE49-F238E27FC236}">
                <a16:creationId xmlns:a16="http://schemas.microsoft.com/office/drawing/2014/main" id="{9FDB2667-9261-4F3C-B07A-23C61FC9A122}"/>
              </a:ext>
            </a:extLst>
          </p:cNvPr>
          <p:cNvCxnSpPr/>
          <p:nvPr userDrawn="1"/>
        </p:nvCxnSpPr>
        <p:spPr>
          <a:xfrm>
            <a:off x="356924" y="575110"/>
            <a:ext cx="433958" cy="0"/>
          </a:xfrm>
          <a:prstGeom prst="line">
            <a:avLst/>
          </a:prstGeom>
          <a:ln w="38100">
            <a:solidFill>
              <a:srgbClr val="F28C34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F489F8F-B0B4-46E2-A97E-2FA862CEE8C3}"/>
              </a:ext>
            </a:extLst>
          </p:cNvPr>
          <p:cNvSpPr txBox="1"/>
          <p:nvPr userDrawn="1"/>
        </p:nvSpPr>
        <p:spPr>
          <a:xfrm>
            <a:off x="268893" y="150895"/>
            <a:ext cx="609461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ln w="12700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06</a:t>
            </a:r>
            <a:endParaRPr lang="ko-KR" altLang="en-US" sz="2400" b="1" dirty="0">
              <a:ln w="12700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5E6E6C2-ED65-4FC9-A3D7-1D6B815ABA6D}"/>
              </a:ext>
            </a:extLst>
          </p:cNvPr>
          <p:cNvSpPr txBox="1"/>
          <p:nvPr userDrawn="1"/>
        </p:nvSpPr>
        <p:spPr>
          <a:xfrm>
            <a:off x="864475" y="129042"/>
            <a:ext cx="7862613" cy="5511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lvl="0" algn="l"/>
            <a:r>
              <a:rPr lang="ko-KR" altLang="en-US" sz="2800" b="1" kern="1200" dirty="0"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안드로이드 객체 인식 실습</a:t>
            </a:r>
            <a:endParaRPr lang="ko-Kore-KR" altLang="en-US" sz="2800" b="1" kern="1200" dirty="0"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CF49497F-05A7-4D51-AA96-AEB3EDB842E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96" r="28165" b="28902"/>
          <a:stretch/>
        </p:blipFill>
        <p:spPr>
          <a:xfrm>
            <a:off x="11463797" y="140254"/>
            <a:ext cx="441960" cy="511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39205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웹캠을 사용한 포즈 인식 실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9ED9E376-8248-4924-BECA-A6C108BA9D3E}"/>
              </a:ext>
            </a:extLst>
          </p:cNvPr>
          <p:cNvSpPr/>
          <p:nvPr userDrawn="1"/>
        </p:nvSpPr>
        <p:spPr>
          <a:xfrm>
            <a:off x="-21919" y="-80467"/>
            <a:ext cx="12235837" cy="7015277"/>
          </a:xfrm>
          <a:prstGeom prst="rect">
            <a:avLst/>
          </a:prstGeom>
          <a:pattFill prst="ltUpDiag">
            <a:fgClr>
              <a:schemeClr val="tx1">
                <a:lumMod val="85000"/>
                <a:lumOff val="15000"/>
              </a:schemeClr>
            </a:fgClr>
            <a:bgClr>
              <a:srgbClr val="7A6560"/>
            </a:bgClr>
          </a:pattFill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noAutofit/>
          </a:bodyPr>
          <a:lstStyle/>
          <a:p>
            <a:pPr algn="ctr" defTabSz="684609" hangingPunct="0"/>
            <a:endParaRPr lang="ko-KR" altLang="en-US" sz="2800" kern="0"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Constantia"/>
              <a:sym typeface="Apple SD 산돌고딕 Neo 옅은체"/>
            </a:endParaRPr>
          </a:p>
        </p:txBody>
      </p:sp>
      <p:sp>
        <p:nvSpPr>
          <p:cNvPr id="11" name="사각형: 둥근 모서리 2">
            <a:extLst>
              <a:ext uri="{FF2B5EF4-FFF2-40B4-BE49-F238E27FC236}">
                <a16:creationId xmlns:a16="http://schemas.microsoft.com/office/drawing/2014/main" id="{A83C4945-5B5A-468D-91F6-EB440F5017DA}"/>
              </a:ext>
            </a:extLst>
          </p:cNvPr>
          <p:cNvSpPr/>
          <p:nvPr userDrawn="1"/>
        </p:nvSpPr>
        <p:spPr>
          <a:xfrm>
            <a:off x="153619" y="52545"/>
            <a:ext cx="11897050" cy="805214"/>
          </a:xfrm>
          <a:prstGeom prst="roundRect">
            <a:avLst>
              <a:gd name="adj" fmla="val 16762"/>
            </a:avLst>
          </a:prstGeom>
          <a:solidFill>
            <a:srgbClr val="331608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9B9BD392-31A3-4CF4-9827-7ED3D2D47296}"/>
              </a:ext>
            </a:extLst>
          </p:cNvPr>
          <p:cNvSpPr/>
          <p:nvPr userDrawn="1"/>
        </p:nvSpPr>
        <p:spPr>
          <a:xfrm>
            <a:off x="131673" y="710910"/>
            <a:ext cx="11945721" cy="5706933"/>
          </a:xfrm>
          <a:prstGeom prst="roundRect">
            <a:avLst>
              <a:gd name="adj" fmla="val 2841"/>
            </a:avLst>
          </a:prstGeom>
          <a:solidFill>
            <a:schemeClr val="bg1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모서리가 둥근 직사각형 27">
            <a:extLst>
              <a:ext uri="{FF2B5EF4-FFF2-40B4-BE49-F238E27FC236}">
                <a16:creationId xmlns:a16="http://schemas.microsoft.com/office/drawing/2014/main" id="{EE70C3DF-A1A5-4C8E-A9D9-A6FDBDE5D8CD}"/>
              </a:ext>
            </a:extLst>
          </p:cNvPr>
          <p:cNvSpPr/>
          <p:nvPr userDrawn="1"/>
        </p:nvSpPr>
        <p:spPr>
          <a:xfrm>
            <a:off x="11609343" y="6522952"/>
            <a:ext cx="604575" cy="256472"/>
          </a:xfrm>
          <a:prstGeom prst="roundRect">
            <a:avLst>
              <a:gd name="adj" fmla="val 0"/>
            </a:avLst>
          </a:prstGeom>
          <a:solidFill>
            <a:srgbClr val="554143"/>
          </a:solidFill>
          <a:ln w="12700" cap="flat">
            <a:noFill/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noAutofit/>
          </a:bodyPr>
          <a:lstStyle/>
          <a:p>
            <a:pPr algn="ctr" defTabSz="684609" hangingPunct="0"/>
            <a:endParaRPr lang="ko-KR" altLang="en-US" sz="2800" kern="0"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Constantia"/>
              <a:sym typeface="Apple SD 산돌고딕 Neo 옅은체"/>
            </a:endParaRPr>
          </a:p>
        </p:txBody>
      </p:sp>
      <p:cxnSp>
        <p:nvCxnSpPr>
          <p:cNvPr id="16" name="직선 연결선[R] 10">
            <a:extLst>
              <a:ext uri="{FF2B5EF4-FFF2-40B4-BE49-F238E27FC236}">
                <a16:creationId xmlns:a16="http://schemas.microsoft.com/office/drawing/2014/main" id="{9FDB2667-9261-4F3C-B07A-23C61FC9A122}"/>
              </a:ext>
            </a:extLst>
          </p:cNvPr>
          <p:cNvCxnSpPr/>
          <p:nvPr userDrawn="1"/>
        </p:nvCxnSpPr>
        <p:spPr>
          <a:xfrm>
            <a:off x="356924" y="575110"/>
            <a:ext cx="433958" cy="0"/>
          </a:xfrm>
          <a:prstGeom prst="line">
            <a:avLst/>
          </a:prstGeom>
          <a:ln w="38100">
            <a:solidFill>
              <a:srgbClr val="F28C34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F489F8F-B0B4-46E2-A97E-2FA862CEE8C3}"/>
              </a:ext>
            </a:extLst>
          </p:cNvPr>
          <p:cNvSpPr txBox="1"/>
          <p:nvPr userDrawn="1"/>
        </p:nvSpPr>
        <p:spPr>
          <a:xfrm>
            <a:off x="268893" y="150895"/>
            <a:ext cx="609461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ln w="12700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06</a:t>
            </a:r>
            <a:endParaRPr lang="ko-KR" altLang="en-US" sz="2400" b="1" dirty="0">
              <a:ln w="12700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5E6E6C2-ED65-4FC9-A3D7-1D6B815ABA6D}"/>
              </a:ext>
            </a:extLst>
          </p:cNvPr>
          <p:cNvSpPr txBox="1"/>
          <p:nvPr userDrawn="1"/>
        </p:nvSpPr>
        <p:spPr>
          <a:xfrm>
            <a:off x="864475" y="129042"/>
            <a:ext cx="7862613" cy="5511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lvl="0" algn="l"/>
            <a:r>
              <a:rPr lang="ko-KR" altLang="en-US" sz="2800" b="1" kern="1200" dirty="0" err="1"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웹캠을</a:t>
            </a:r>
            <a:r>
              <a:rPr lang="ko-KR" altLang="en-US" sz="2800" b="1" kern="1200" dirty="0"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 활용한 포즈 인식 실습</a:t>
            </a:r>
            <a:endParaRPr lang="ko-Kore-KR" altLang="en-US" sz="2800" b="1" kern="1200" dirty="0"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A2F6E8E-B986-477E-9102-86DF2D34E21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96" r="28165" b="28902"/>
          <a:stretch/>
        </p:blipFill>
        <p:spPr>
          <a:xfrm>
            <a:off x="11463797" y="140254"/>
            <a:ext cx="441960" cy="511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50274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0_시작하기 전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9ED9E376-8248-4924-BECA-A6C108BA9D3E}"/>
              </a:ext>
            </a:extLst>
          </p:cNvPr>
          <p:cNvSpPr/>
          <p:nvPr userDrawn="1"/>
        </p:nvSpPr>
        <p:spPr>
          <a:xfrm>
            <a:off x="-21919" y="-80467"/>
            <a:ext cx="12235837" cy="7015277"/>
          </a:xfrm>
          <a:prstGeom prst="rect">
            <a:avLst/>
          </a:prstGeom>
          <a:pattFill prst="ltUpDiag">
            <a:fgClr>
              <a:schemeClr val="tx1">
                <a:lumMod val="85000"/>
                <a:lumOff val="15000"/>
              </a:schemeClr>
            </a:fgClr>
            <a:bgClr>
              <a:srgbClr val="7A6560"/>
            </a:bgClr>
          </a:pattFill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noAutofit/>
          </a:bodyPr>
          <a:lstStyle/>
          <a:p>
            <a:pPr algn="ctr" defTabSz="684609" hangingPunct="0"/>
            <a:endParaRPr lang="ko-KR" altLang="en-US" sz="2800" kern="0"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Constantia"/>
              <a:sym typeface="Apple SD 산돌고딕 Neo 옅은체"/>
            </a:endParaRPr>
          </a:p>
        </p:txBody>
      </p:sp>
      <p:sp>
        <p:nvSpPr>
          <p:cNvPr id="11" name="사각형: 둥근 모서리 2">
            <a:extLst>
              <a:ext uri="{FF2B5EF4-FFF2-40B4-BE49-F238E27FC236}">
                <a16:creationId xmlns:a16="http://schemas.microsoft.com/office/drawing/2014/main" id="{A83C4945-5B5A-468D-91F6-EB440F5017DA}"/>
              </a:ext>
            </a:extLst>
          </p:cNvPr>
          <p:cNvSpPr/>
          <p:nvPr userDrawn="1"/>
        </p:nvSpPr>
        <p:spPr>
          <a:xfrm>
            <a:off x="153619" y="52545"/>
            <a:ext cx="11897050" cy="805214"/>
          </a:xfrm>
          <a:prstGeom prst="roundRect">
            <a:avLst>
              <a:gd name="adj" fmla="val 16762"/>
            </a:avLst>
          </a:prstGeom>
          <a:solidFill>
            <a:srgbClr val="331608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9B9BD392-31A3-4CF4-9827-7ED3D2D47296}"/>
              </a:ext>
            </a:extLst>
          </p:cNvPr>
          <p:cNvSpPr/>
          <p:nvPr userDrawn="1"/>
        </p:nvSpPr>
        <p:spPr>
          <a:xfrm>
            <a:off x="131673" y="710910"/>
            <a:ext cx="11945721" cy="5706933"/>
          </a:xfrm>
          <a:prstGeom prst="roundRect">
            <a:avLst>
              <a:gd name="adj" fmla="val 2841"/>
            </a:avLst>
          </a:prstGeom>
          <a:solidFill>
            <a:schemeClr val="bg1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모서리가 둥근 직사각형 27">
            <a:extLst>
              <a:ext uri="{FF2B5EF4-FFF2-40B4-BE49-F238E27FC236}">
                <a16:creationId xmlns:a16="http://schemas.microsoft.com/office/drawing/2014/main" id="{EE70C3DF-A1A5-4C8E-A9D9-A6FDBDE5D8CD}"/>
              </a:ext>
            </a:extLst>
          </p:cNvPr>
          <p:cNvSpPr/>
          <p:nvPr userDrawn="1"/>
        </p:nvSpPr>
        <p:spPr>
          <a:xfrm>
            <a:off x="11609343" y="6522952"/>
            <a:ext cx="604575" cy="256472"/>
          </a:xfrm>
          <a:prstGeom prst="roundRect">
            <a:avLst>
              <a:gd name="adj" fmla="val 0"/>
            </a:avLst>
          </a:prstGeom>
          <a:solidFill>
            <a:srgbClr val="554143"/>
          </a:solidFill>
          <a:ln w="12700" cap="flat">
            <a:noFill/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noAutofit/>
          </a:bodyPr>
          <a:lstStyle/>
          <a:p>
            <a:pPr algn="ctr" defTabSz="684609" hangingPunct="0"/>
            <a:endParaRPr lang="ko-KR" altLang="en-US" sz="2800" kern="0"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Constantia"/>
              <a:sym typeface="Apple SD 산돌고딕 Neo 옅은체"/>
            </a:endParaRPr>
          </a:p>
        </p:txBody>
      </p:sp>
      <p:cxnSp>
        <p:nvCxnSpPr>
          <p:cNvPr id="16" name="직선 연결선[R] 10">
            <a:extLst>
              <a:ext uri="{FF2B5EF4-FFF2-40B4-BE49-F238E27FC236}">
                <a16:creationId xmlns:a16="http://schemas.microsoft.com/office/drawing/2014/main" id="{9FDB2667-9261-4F3C-B07A-23C61FC9A122}"/>
              </a:ext>
            </a:extLst>
          </p:cNvPr>
          <p:cNvCxnSpPr/>
          <p:nvPr userDrawn="1"/>
        </p:nvCxnSpPr>
        <p:spPr>
          <a:xfrm>
            <a:off x="356924" y="575110"/>
            <a:ext cx="433958" cy="0"/>
          </a:xfrm>
          <a:prstGeom prst="line">
            <a:avLst/>
          </a:prstGeom>
          <a:ln w="38100">
            <a:solidFill>
              <a:srgbClr val="F28C34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F489F8F-B0B4-46E2-A97E-2FA862CEE8C3}"/>
              </a:ext>
            </a:extLst>
          </p:cNvPr>
          <p:cNvSpPr txBox="1"/>
          <p:nvPr userDrawn="1"/>
        </p:nvSpPr>
        <p:spPr>
          <a:xfrm>
            <a:off x="268893" y="150895"/>
            <a:ext cx="609461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ln w="12700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00</a:t>
            </a:r>
            <a:endParaRPr lang="ko-KR" altLang="en-US" sz="2400" b="1" dirty="0">
              <a:ln w="12700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5E6E6C2-ED65-4FC9-A3D7-1D6B815ABA6D}"/>
              </a:ext>
            </a:extLst>
          </p:cNvPr>
          <p:cNvSpPr txBox="1"/>
          <p:nvPr userDrawn="1"/>
        </p:nvSpPr>
        <p:spPr>
          <a:xfrm>
            <a:off x="864475" y="129042"/>
            <a:ext cx="7862613" cy="5511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lvl="0" algn="l"/>
            <a:r>
              <a:rPr lang="ko-KR" altLang="en-US" sz="2800" b="1" kern="1200" dirty="0"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시작하기 전에</a:t>
            </a:r>
            <a:r>
              <a:rPr lang="en-US" altLang="ko-KR" sz="2800" b="1" kern="1200" dirty="0"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...</a:t>
            </a:r>
            <a:endParaRPr lang="ko-Kore-KR" altLang="en-US" sz="2800" b="1" kern="1200" dirty="0"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A278C11B-4E80-4910-9A75-3D5D5F34EED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96" r="28165" b="28902"/>
          <a:stretch/>
        </p:blipFill>
        <p:spPr>
          <a:xfrm>
            <a:off x="11463797" y="140254"/>
            <a:ext cx="441960" cy="511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48480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강의 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9ED9E376-8248-4924-BECA-A6C108BA9D3E}"/>
              </a:ext>
            </a:extLst>
          </p:cNvPr>
          <p:cNvSpPr/>
          <p:nvPr userDrawn="1"/>
        </p:nvSpPr>
        <p:spPr>
          <a:xfrm>
            <a:off x="-21919" y="-80467"/>
            <a:ext cx="12235837" cy="7015277"/>
          </a:xfrm>
          <a:prstGeom prst="rect">
            <a:avLst/>
          </a:prstGeom>
          <a:pattFill prst="ltUpDiag">
            <a:fgClr>
              <a:schemeClr val="tx1">
                <a:lumMod val="85000"/>
                <a:lumOff val="15000"/>
              </a:schemeClr>
            </a:fgClr>
            <a:bgClr>
              <a:srgbClr val="7A6560"/>
            </a:bgClr>
          </a:pattFill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noAutofit/>
          </a:bodyPr>
          <a:lstStyle/>
          <a:p>
            <a:pPr algn="ctr" defTabSz="684609" hangingPunct="0"/>
            <a:endParaRPr lang="ko-KR" altLang="en-US" sz="2800" kern="0"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Constantia"/>
              <a:sym typeface="Apple SD 산돌고딕 Neo 옅은체"/>
            </a:endParaRPr>
          </a:p>
        </p:txBody>
      </p:sp>
      <p:sp>
        <p:nvSpPr>
          <p:cNvPr id="11" name="사각형: 둥근 모서리 2">
            <a:extLst>
              <a:ext uri="{FF2B5EF4-FFF2-40B4-BE49-F238E27FC236}">
                <a16:creationId xmlns:a16="http://schemas.microsoft.com/office/drawing/2014/main" id="{A83C4945-5B5A-468D-91F6-EB440F5017DA}"/>
              </a:ext>
            </a:extLst>
          </p:cNvPr>
          <p:cNvSpPr/>
          <p:nvPr userDrawn="1"/>
        </p:nvSpPr>
        <p:spPr>
          <a:xfrm>
            <a:off x="153619" y="52545"/>
            <a:ext cx="11897050" cy="805214"/>
          </a:xfrm>
          <a:prstGeom prst="roundRect">
            <a:avLst>
              <a:gd name="adj" fmla="val 16762"/>
            </a:avLst>
          </a:prstGeom>
          <a:solidFill>
            <a:srgbClr val="331608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9B9BD392-31A3-4CF4-9827-7ED3D2D47296}"/>
              </a:ext>
            </a:extLst>
          </p:cNvPr>
          <p:cNvSpPr/>
          <p:nvPr userDrawn="1"/>
        </p:nvSpPr>
        <p:spPr>
          <a:xfrm>
            <a:off x="131673" y="710910"/>
            <a:ext cx="11945721" cy="5706933"/>
          </a:xfrm>
          <a:prstGeom prst="roundRect">
            <a:avLst>
              <a:gd name="adj" fmla="val 2841"/>
            </a:avLst>
          </a:prstGeom>
          <a:solidFill>
            <a:schemeClr val="bg1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모서리가 둥근 직사각형 27">
            <a:extLst>
              <a:ext uri="{FF2B5EF4-FFF2-40B4-BE49-F238E27FC236}">
                <a16:creationId xmlns:a16="http://schemas.microsoft.com/office/drawing/2014/main" id="{EE70C3DF-A1A5-4C8E-A9D9-A6FDBDE5D8CD}"/>
              </a:ext>
            </a:extLst>
          </p:cNvPr>
          <p:cNvSpPr/>
          <p:nvPr userDrawn="1"/>
        </p:nvSpPr>
        <p:spPr>
          <a:xfrm>
            <a:off x="11609343" y="6522952"/>
            <a:ext cx="604575" cy="256472"/>
          </a:xfrm>
          <a:prstGeom prst="roundRect">
            <a:avLst>
              <a:gd name="adj" fmla="val 0"/>
            </a:avLst>
          </a:prstGeom>
          <a:solidFill>
            <a:srgbClr val="554143"/>
          </a:solidFill>
          <a:ln w="12700" cap="flat">
            <a:noFill/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noAutofit/>
          </a:bodyPr>
          <a:lstStyle/>
          <a:p>
            <a:pPr algn="ctr" defTabSz="684609" hangingPunct="0"/>
            <a:endParaRPr lang="ko-KR" altLang="en-US" sz="2800" kern="0"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Constantia"/>
              <a:sym typeface="Apple SD 산돌고딕 Neo 옅은체"/>
            </a:endParaRPr>
          </a:p>
        </p:txBody>
      </p:sp>
      <p:cxnSp>
        <p:nvCxnSpPr>
          <p:cNvPr id="16" name="직선 연결선[R] 10">
            <a:extLst>
              <a:ext uri="{FF2B5EF4-FFF2-40B4-BE49-F238E27FC236}">
                <a16:creationId xmlns:a16="http://schemas.microsoft.com/office/drawing/2014/main" id="{9FDB2667-9261-4F3C-B07A-23C61FC9A122}"/>
              </a:ext>
            </a:extLst>
          </p:cNvPr>
          <p:cNvCxnSpPr/>
          <p:nvPr userDrawn="1"/>
        </p:nvCxnSpPr>
        <p:spPr>
          <a:xfrm>
            <a:off x="356924" y="575110"/>
            <a:ext cx="433958" cy="0"/>
          </a:xfrm>
          <a:prstGeom prst="line">
            <a:avLst/>
          </a:prstGeom>
          <a:ln w="38100">
            <a:solidFill>
              <a:srgbClr val="F28C34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F489F8F-B0B4-46E2-A97E-2FA862CEE8C3}"/>
              </a:ext>
            </a:extLst>
          </p:cNvPr>
          <p:cNvSpPr txBox="1"/>
          <p:nvPr userDrawn="1"/>
        </p:nvSpPr>
        <p:spPr>
          <a:xfrm>
            <a:off x="273701" y="150895"/>
            <a:ext cx="599844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ln w="12700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07</a:t>
            </a:r>
            <a:endParaRPr lang="ko-KR" altLang="en-US" sz="2400" b="1" dirty="0">
              <a:ln w="12700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5E6E6C2-ED65-4FC9-A3D7-1D6B815ABA6D}"/>
              </a:ext>
            </a:extLst>
          </p:cNvPr>
          <p:cNvSpPr txBox="1"/>
          <p:nvPr userDrawn="1"/>
        </p:nvSpPr>
        <p:spPr>
          <a:xfrm>
            <a:off x="864475" y="129042"/>
            <a:ext cx="7862613" cy="5511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lvl="0" algn="l"/>
            <a:r>
              <a:rPr lang="ko-KR" altLang="en-US" sz="2800" b="1" kern="1200" dirty="0"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강의 끝</a:t>
            </a:r>
            <a:r>
              <a:rPr lang="en-US" altLang="ko-KR" sz="2800" b="1" kern="1200" dirty="0"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!</a:t>
            </a:r>
            <a:endParaRPr lang="ko-Kore-KR" altLang="en-US" sz="2800" b="1" kern="1200" dirty="0"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680A7C4C-8964-4422-9450-45A274969C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96" r="28165" b="28902"/>
          <a:stretch/>
        </p:blipFill>
        <p:spPr>
          <a:xfrm>
            <a:off x="11463797" y="140254"/>
            <a:ext cx="441960" cy="511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285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D38722C5-0152-4890-9854-60CDBDF9582B}"/>
              </a:ext>
            </a:extLst>
          </p:cNvPr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pattFill prst="ltUpDiag">
            <a:fgClr>
              <a:schemeClr val="tx1">
                <a:lumMod val="85000"/>
                <a:lumOff val="15000"/>
              </a:schemeClr>
            </a:fgClr>
            <a:bgClr>
              <a:srgbClr val="7A6560"/>
            </a:bgClr>
          </a:pattFill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noAutofit/>
          </a:bodyPr>
          <a:lstStyle/>
          <a:p>
            <a:pPr algn="ctr" defTabSz="684609" hangingPunct="0"/>
            <a:endParaRPr lang="ko-KR" altLang="en-US" sz="2800" kern="0"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Constantia"/>
              <a:sym typeface="Apple SD 산돌고딕 Neo 옅은체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77CB857D-7882-44EC-8B90-365146442F52}"/>
              </a:ext>
            </a:extLst>
          </p:cNvPr>
          <p:cNvSpPr/>
          <p:nvPr userDrawn="1"/>
        </p:nvSpPr>
        <p:spPr>
          <a:xfrm>
            <a:off x="-385531" y="180007"/>
            <a:ext cx="4161757" cy="6472871"/>
          </a:xfrm>
          <a:prstGeom prst="roundRect">
            <a:avLst>
              <a:gd name="adj" fmla="val 2841"/>
            </a:avLst>
          </a:prstGeom>
          <a:solidFill>
            <a:schemeClr val="bg1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6AA4677-F573-4943-A859-B167428CDEEA}"/>
              </a:ext>
            </a:extLst>
          </p:cNvPr>
          <p:cNvSpPr txBox="1"/>
          <p:nvPr userDrawn="1"/>
        </p:nvSpPr>
        <p:spPr>
          <a:xfrm>
            <a:off x="440529" y="652250"/>
            <a:ext cx="3256614" cy="73577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0" cap="none" spc="0" normalizeH="0" baseline="0" noProof="0" dirty="0">
                <a:ln>
                  <a:noFill/>
                </a:ln>
                <a:solidFill>
                  <a:srgbClr val="331608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C</a:t>
            </a:r>
            <a:r>
              <a:rPr kumimoji="0" lang="en-US" altLang="ko-KR" sz="1100" b="0" i="0" u="none" strike="noStrike" kern="0" cap="none" spc="0" normalizeH="0" baseline="0" noProof="0" dirty="0">
                <a:ln>
                  <a:noFill/>
                </a:ln>
                <a:solidFill>
                  <a:srgbClr val="331608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 </a:t>
            </a:r>
            <a:r>
              <a:rPr kumimoji="0" lang="en-US" altLang="ko-KR" sz="4000" b="0" i="0" u="none" strike="noStrike" kern="0" cap="none" spc="0" normalizeH="0" baseline="0" noProof="0" dirty="0">
                <a:ln>
                  <a:noFill/>
                </a:ln>
                <a:solidFill>
                  <a:srgbClr val="331608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o</a:t>
            </a:r>
            <a:r>
              <a:rPr lang="en-US" altLang="ko-KR" sz="1100" kern="0" dirty="0">
                <a:solidFill>
                  <a:srgbClr val="331608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 </a:t>
            </a:r>
            <a:r>
              <a:rPr kumimoji="0" lang="en-US" altLang="ko-KR" sz="4000" b="0" i="0" u="none" strike="noStrike" kern="0" cap="none" spc="0" normalizeH="0" baseline="0" noProof="0" dirty="0">
                <a:ln>
                  <a:noFill/>
                </a:ln>
                <a:solidFill>
                  <a:srgbClr val="331608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n</a:t>
            </a:r>
            <a:r>
              <a:rPr lang="en-US" altLang="ko-KR" sz="1100" kern="0" dirty="0">
                <a:solidFill>
                  <a:srgbClr val="331608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 </a:t>
            </a:r>
            <a:r>
              <a:rPr kumimoji="0" lang="en-US" altLang="ko-KR" sz="4000" b="0" i="0" u="none" strike="noStrike" kern="0" cap="none" spc="0" normalizeH="0" baseline="0" noProof="0" dirty="0">
                <a:ln>
                  <a:noFill/>
                </a:ln>
                <a:solidFill>
                  <a:srgbClr val="331608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t</a:t>
            </a:r>
            <a:r>
              <a:rPr lang="en-US" altLang="ko-KR" sz="1100" kern="0" dirty="0">
                <a:solidFill>
                  <a:srgbClr val="331608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 </a:t>
            </a:r>
            <a:r>
              <a:rPr kumimoji="0" lang="en-US" altLang="ko-KR" sz="4000" b="0" i="0" u="none" strike="noStrike" kern="0" cap="none" spc="0" normalizeH="0" baseline="0" noProof="0" dirty="0">
                <a:ln>
                  <a:noFill/>
                </a:ln>
                <a:solidFill>
                  <a:srgbClr val="331608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e</a:t>
            </a:r>
            <a:r>
              <a:rPr lang="en-US" altLang="ko-KR" sz="1100" kern="0" dirty="0">
                <a:solidFill>
                  <a:srgbClr val="331608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 </a:t>
            </a:r>
            <a:r>
              <a:rPr kumimoji="0" lang="en-US" altLang="ko-KR" sz="4000" b="0" i="0" u="none" strike="noStrike" kern="0" cap="none" spc="0" normalizeH="0" baseline="0" noProof="0" dirty="0">
                <a:ln>
                  <a:noFill/>
                </a:ln>
                <a:solidFill>
                  <a:srgbClr val="331608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n</a:t>
            </a:r>
            <a:r>
              <a:rPr lang="en-US" altLang="ko-KR" sz="1100" kern="0" dirty="0">
                <a:solidFill>
                  <a:srgbClr val="331608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 </a:t>
            </a:r>
            <a:r>
              <a:rPr kumimoji="0" lang="en-US" altLang="ko-KR" sz="4000" b="0" i="0" u="none" strike="noStrike" kern="0" cap="none" spc="0" normalizeH="0" baseline="0" noProof="0" dirty="0">
                <a:ln>
                  <a:noFill/>
                </a:ln>
                <a:solidFill>
                  <a:srgbClr val="331608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t</a:t>
            </a:r>
            <a:r>
              <a:rPr lang="en-US" altLang="ko-KR" sz="1100" kern="0" dirty="0">
                <a:solidFill>
                  <a:srgbClr val="331608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 </a:t>
            </a:r>
            <a:r>
              <a:rPr kumimoji="0" lang="en-US" altLang="ko-KR" sz="4000" b="0" i="0" u="none" strike="noStrike" kern="0" cap="none" spc="0" normalizeH="0" baseline="0" noProof="0" dirty="0">
                <a:ln>
                  <a:noFill/>
                </a:ln>
                <a:solidFill>
                  <a:srgbClr val="331608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s </a:t>
            </a:r>
            <a:endParaRPr kumimoji="0" lang="ko-Kore-KR" altLang="en-US" sz="4000" b="0" i="0" u="none" strike="noStrike" kern="0" cap="none" spc="0" normalizeH="0" baseline="0" noProof="0" dirty="0">
              <a:ln>
                <a:noFill/>
              </a:ln>
              <a:solidFill>
                <a:srgbClr val="331608"/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0567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17E7FCDA-580F-4E5D-9B15-4AFFF51E579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pattFill prst="ltUpDiag">
            <a:fgClr>
              <a:schemeClr val="tx1">
                <a:lumMod val="85000"/>
                <a:lumOff val="15000"/>
              </a:schemeClr>
            </a:fgClr>
            <a:bgClr>
              <a:srgbClr val="7A6560"/>
            </a:bgClr>
          </a:pattFill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noAutofit/>
          </a:bodyPr>
          <a:lstStyle/>
          <a:p>
            <a:pPr algn="ctr" defTabSz="684609" hangingPunct="0"/>
            <a:endParaRPr lang="ko-KR" altLang="en-US" sz="2800" kern="0"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Constantia"/>
              <a:sym typeface="Apple SD 산돌고딕 Neo 옅은체"/>
            </a:endParaRPr>
          </a:p>
        </p:txBody>
      </p:sp>
      <p:sp>
        <p:nvSpPr>
          <p:cNvPr id="9" name="사각형: 둥근 모서리 2">
            <a:extLst>
              <a:ext uri="{FF2B5EF4-FFF2-40B4-BE49-F238E27FC236}">
                <a16:creationId xmlns:a16="http://schemas.microsoft.com/office/drawing/2014/main" id="{ECA79844-7B49-4FFE-AB15-E00E2997873D}"/>
              </a:ext>
            </a:extLst>
          </p:cNvPr>
          <p:cNvSpPr/>
          <p:nvPr userDrawn="1"/>
        </p:nvSpPr>
        <p:spPr>
          <a:xfrm>
            <a:off x="153619" y="217645"/>
            <a:ext cx="11897050" cy="805214"/>
          </a:xfrm>
          <a:prstGeom prst="roundRect">
            <a:avLst>
              <a:gd name="adj" fmla="val 16762"/>
            </a:avLst>
          </a:prstGeom>
          <a:solidFill>
            <a:srgbClr val="331608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E3FD2681-C722-43E6-AAA4-137A0E53A252}"/>
              </a:ext>
            </a:extLst>
          </p:cNvPr>
          <p:cNvSpPr/>
          <p:nvPr userDrawn="1"/>
        </p:nvSpPr>
        <p:spPr>
          <a:xfrm>
            <a:off x="131673" y="876010"/>
            <a:ext cx="11945721" cy="5706933"/>
          </a:xfrm>
          <a:prstGeom prst="roundRect">
            <a:avLst>
              <a:gd name="adj" fmla="val 2841"/>
            </a:avLst>
          </a:prstGeom>
          <a:solidFill>
            <a:schemeClr val="bg1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9C7492C-B1D2-4CA6-B39F-AF19D1EE2C6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96" r="28165" b="28902"/>
          <a:stretch/>
        </p:blipFill>
        <p:spPr>
          <a:xfrm>
            <a:off x="11463797" y="305354"/>
            <a:ext cx="441960" cy="51199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925484A-C52C-4DB0-9013-5B423A28B7D1}"/>
              </a:ext>
            </a:extLst>
          </p:cNvPr>
          <p:cNvSpPr txBox="1"/>
          <p:nvPr userDrawn="1"/>
        </p:nvSpPr>
        <p:spPr>
          <a:xfrm>
            <a:off x="2298163" y="271272"/>
            <a:ext cx="7862613" cy="5511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9531" tIns="59531" rIns="59531" bIns="59531" numCol="1" spcCol="38100" rtlCol="0" anchor="ctr">
            <a:noAutofit/>
          </a:bodyPr>
          <a:lstStyle/>
          <a:p>
            <a:pPr lvl="0" algn="ctr"/>
            <a:r>
              <a:rPr lang="en-US" altLang="ko-Kore-KR" sz="2800" b="1" dirty="0"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Contents</a:t>
            </a:r>
            <a:endParaRPr lang="ko-Kore-KR" altLang="en-US" sz="2800" b="1" kern="1200" dirty="0"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cxnSp>
        <p:nvCxnSpPr>
          <p:cNvPr id="13" name="직선 연결선[R] 10">
            <a:extLst>
              <a:ext uri="{FF2B5EF4-FFF2-40B4-BE49-F238E27FC236}">
                <a16:creationId xmlns:a16="http://schemas.microsoft.com/office/drawing/2014/main" id="{28AB99A7-5C1E-493D-B434-D0496787EBAA}"/>
              </a:ext>
            </a:extLst>
          </p:cNvPr>
          <p:cNvCxnSpPr>
            <a:cxnSpLocks/>
          </p:cNvCxnSpPr>
          <p:nvPr userDrawn="1"/>
        </p:nvCxnSpPr>
        <p:spPr>
          <a:xfrm>
            <a:off x="3619412" y="782860"/>
            <a:ext cx="5027876" cy="0"/>
          </a:xfrm>
          <a:prstGeom prst="line">
            <a:avLst/>
          </a:prstGeom>
          <a:ln w="38100">
            <a:solidFill>
              <a:srgbClr val="F28C34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72704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문서 설정 가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9ED9E376-8248-4924-BECA-A6C108BA9D3E}"/>
              </a:ext>
            </a:extLst>
          </p:cNvPr>
          <p:cNvSpPr/>
          <p:nvPr userDrawn="1"/>
        </p:nvSpPr>
        <p:spPr>
          <a:xfrm>
            <a:off x="-21919" y="-80467"/>
            <a:ext cx="12235837" cy="7015277"/>
          </a:xfrm>
          <a:prstGeom prst="rect">
            <a:avLst/>
          </a:prstGeom>
          <a:pattFill prst="ltUpDiag">
            <a:fgClr>
              <a:schemeClr val="tx1">
                <a:lumMod val="85000"/>
                <a:lumOff val="15000"/>
              </a:schemeClr>
            </a:fgClr>
            <a:bgClr>
              <a:srgbClr val="7A6560"/>
            </a:bgClr>
          </a:pattFill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noAutofit/>
          </a:bodyPr>
          <a:lstStyle/>
          <a:p>
            <a:pPr algn="ctr" defTabSz="684609" hangingPunct="0"/>
            <a:endParaRPr lang="ko-KR" altLang="en-US" sz="2800" kern="0"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Constantia"/>
              <a:sym typeface="Apple SD 산돌고딕 Neo 옅은체"/>
            </a:endParaRPr>
          </a:p>
        </p:txBody>
      </p:sp>
      <p:sp>
        <p:nvSpPr>
          <p:cNvPr id="11" name="사각형: 둥근 모서리 2">
            <a:extLst>
              <a:ext uri="{FF2B5EF4-FFF2-40B4-BE49-F238E27FC236}">
                <a16:creationId xmlns:a16="http://schemas.microsoft.com/office/drawing/2014/main" id="{A83C4945-5B5A-468D-91F6-EB440F5017DA}"/>
              </a:ext>
            </a:extLst>
          </p:cNvPr>
          <p:cNvSpPr/>
          <p:nvPr userDrawn="1"/>
        </p:nvSpPr>
        <p:spPr>
          <a:xfrm>
            <a:off x="153619" y="52545"/>
            <a:ext cx="11897050" cy="805214"/>
          </a:xfrm>
          <a:prstGeom prst="roundRect">
            <a:avLst>
              <a:gd name="adj" fmla="val 16762"/>
            </a:avLst>
          </a:prstGeom>
          <a:solidFill>
            <a:srgbClr val="331608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9B9BD392-31A3-4CF4-9827-7ED3D2D47296}"/>
              </a:ext>
            </a:extLst>
          </p:cNvPr>
          <p:cNvSpPr/>
          <p:nvPr userDrawn="1"/>
        </p:nvSpPr>
        <p:spPr>
          <a:xfrm>
            <a:off x="141331" y="680154"/>
            <a:ext cx="11945721" cy="5706933"/>
          </a:xfrm>
          <a:prstGeom prst="roundRect">
            <a:avLst>
              <a:gd name="adj" fmla="val 2841"/>
            </a:avLst>
          </a:prstGeom>
          <a:solidFill>
            <a:schemeClr val="bg1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모서리가 둥근 직사각형 27">
            <a:extLst>
              <a:ext uri="{FF2B5EF4-FFF2-40B4-BE49-F238E27FC236}">
                <a16:creationId xmlns:a16="http://schemas.microsoft.com/office/drawing/2014/main" id="{EE70C3DF-A1A5-4C8E-A9D9-A6FDBDE5D8CD}"/>
              </a:ext>
            </a:extLst>
          </p:cNvPr>
          <p:cNvSpPr/>
          <p:nvPr userDrawn="1"/>
        </p:nvSpPr>
        <p:spPr>
          <a:xfrm>
            <a:off x="11609343" y="6522952"/>
            <a:ext cx="604575" cy="256472"/>
          </a:xfrm>
          <a:prstGeom prst="roundRect">
            <a:avLst>
              <a:gd name="adj" fmla="val 0"/>
            </a:avLst>
          </a:prstGeom>
          <a:solidFill>
            <a:srgbClr val="554143"/>
          </a:solidFill>
          <a:ln w="12700" cap="flat">
            <a:noFill/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noAutofit/>
          </a:bodyPr>
          <a:lstStyle/>
          <a:p>
            <a:pPr algn="ctr" defTabSz="684609" hangingPunct="0"/>
            <a:endParaRPr lang="ko-KR" altLang="en-US" sz="2800" kern="0" dirty="0"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Constantia"/>
              <a:sym typeface="Apple SD 산돌고딕 Neo 옅은체"/>
            </a:endParaRPr>
          </a:p>
        </p:txBody>
      </p:sp>
      <p:cxnSp>
        <p:nvCxnSpPr>
          <p:cNvPr id="16" name="직선 연결선[R] 10">
            <a:extLst>
              <a:ext uri="{FF2B5EF4-FFF2-40B4-BE49-F238E27FC236}">
                <a16:creationId xmlns:a16="http://schemas.microsoft.com/office/drawing/2014/main" id="{9FDB2667-9261-4F3C-B07A-23C61FC9A122}"/>
              </a:ext>
            </a:extLst>
          </p:cNvPr>
          <p:cNvCxnSpPr/>
          <p:nvPr userDrawn="1"/>
        </p:nvCxnSpPr>
        <p:spPr>
          <a:xfrm>
            <a:off x="356924" y="575110"/>
            <a:ext cx="433958" cy="0"/>
          </a:xfrm>
          <a:prstGeom prst="line">
            <a:avLst/>
          </a:prstGeom>
          <a:ln w="38100">
            <a:solidFill>
              <a:srgbClr val="F28C34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F489F8F-B0B4-46E2-A97E-2FA862CEE8C3}"/>
              </a:ext>
            </a:extLst>
          </p:cNvPr>
          <p:cNvSpPr txBox="1"/>
          <p:nvPr userDrawn="1"/>
        </p:nvSpPr>
        <p:spPr>
          <a:xfrm>
            <a:off x="309768" y="150895"/>
            <a:ext cx="527710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ln w="12700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01</a:t>
            </a:r>
            <a:endParaRPr lang="ko-KR" altLang="en-US" sz="2400" b="1" dirty="0">
              <a:ln w="12700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5E6E6C2-ED65-4FC9-A3D7-1D6B815ABA6D}"/>
              </a:ext>
            </a:extLst>
          </p:cNvPr>
          <p:cNvSpPr txBox="1"/>
          <p:nvPr userDrawn="1"/>
        </p:nvSpPr>
        <p:spPr>
          <a:xfrm>
            <a:off x="864475" y="129042"/>
            <a:ext cx="7862613" cy="5511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lvl="0" algn="l"/>
            <a:r>
              <a:rPr lang="ko-KR" altLang="en-US" sz="2800" b="1" kern="1200" dirty="0"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컴퓨터 비전</a:t>
            </a:r>
            <a:endParaRPr lang="ko-Kore-KR" altLang="en-US" sz="2800" b="1" kern="1200" dirty="0"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85B140C6-9E5B-44F4-8526-B7B54480566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96" r="28165" b="28902"/>
          <a:stretch/>
        </p:blipFill>
        <p:spPr>
          <a:xfrm>
            <a:off x="11463797" y="140254"/>
            <a:ext cx="441960" cy="511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7058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코드 가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9ED9E376-8248-4924-BECA-A6C108BA9D3E}"/>
              </a:ext>
            </a:extLst>
          </p:cNvPr>
          <p:cNvSpPr/>
          <p:nvPr userDrawn="1"/>
        </p:nvSpPr>
        <p:spPr>
          <a:xfrm>
            <a:off x="-21919" y="-80467"/>
            <a:ext cx="12235837" cy="7015277"/>
          </a:xfrm>
          <a:prstGeom prst="rect">
            <a:avLst/>
          </a:prstGeom>
          <a:pattFill prst="ltUpDiag">
            <a:fgClr>
              <a:schemeClr val="tx1">
                <a:lumMod val="85000"/>
                <a:lumOff val="15000"/>
              </a:schemeClr>
            </a:fgClr>
            <a:bgClr>
              <a:srgbClr val="7A6560"/>
            </a:bgClr>
          </a:pattFill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noAutofit/>
          </a:bodyPr>
          <a:lstStyle/>
          <a:p>
            <a:pPr algn="ctr" defTabSz="684609" hangingPunct="0"/>
            <a:endParaRPr lang="ko-KR" altLang="en-US" sz="2800" kern="0"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Constantia"/>
              <a:sym typeface="Apple SD 산돌고딕 Neo 옅은체"/>
            </a:endParaRPr>
          </a:p>
        </p:txBody>
      </p:sp>
      <p:sp>
        <p:nvSpPr>
          <p:cNvPr id="11" name="사각형: 둥근 모서리 2">
            <a:extLst>
              <a:ext uri="{FF2B5EF4-FFF2-40B4-BE49-F238E27FC236}">
                <a16:creationId xmlns:a16="http://schemas.microsoft.com/office/drawing/2014/main" id="{A83C4945-5B5A-468D-91F6-EB440F5017DA}"/>
              </a:ext>
            </a:extLst>
          </p:cNvPr>
          <p:cNvSpPr/>
          <p:nvPr userDrawn="1"/>
        </p:nvSpPr>
        <p:spPr>
          <a:xfrm>
            <a:off x="153619" y="52545"/>
            <a:ext cx="11897050" cy="805214"/>
          </a:xfrm>
          <a:prstGeom prst="roundRect">
            <a:avLst>
              <a:gd name="adj" fmla="val 16762"/>
            </a:avLst>
          </a:prstGeom>
          <a:solidFill>
            <a:srgbClr val="331608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9B9BD392-31A3-4CF4-9827-7ED3D2D47296}"/>
              </a:ext>
            </a:extLst>
          </p:cNvPr>
          <p:cNvSpPr/>
          <p:nvPr userDrawn="1"/>
        </p:nvSpPr>
        <p:spPr>
          <a:xfrm>
            <a:off x="131673" y="710910"/>
            <a:ext cx="11945721" cy="5706933"/>
          </a:xfrm>
          <a:prstGeom prst="roundRect">
            <a:avLst>
              <a:gd name="adj" fmla="val 2841"/>
            </a:avLst>
          </a:prstGeom>
          <a:solidFill>
            <a:schemeClr val="bg1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모서리가 둥근 직사각형 27">
            <a:extLst>
              <a:ext uri="{FF2B5EF4-FFF2-40B4-BE49-F238E27FC236}">
                <a16:creationId xmlns:a16="http://schemas.microsoft.com/office/drawing/2014/main" id="{EE70C3DF-A1A5-4C8E-A9D9-A6FDBDE5D8CD}"/>
              </a:ext>
            </a:extLst>
          </p:cNvPr>
          <p:cNvSpPr/>
          <p:nvPr userDrawn="1"/>
        </p:nvSpPr>
        <p:spPr>
          <a:xfrm>
            <a:off x="11609343" y="6522952"/>
            <a:ext cx="604575" cy="256472"/>
          </a:xfrm>
          <a:prstGeom prst="roundRect">
            <a:avLst>
              <a:gd name="adj" fmla="val 0"/>
            </a:avLst>
          </a:prstGeom>
          <a:solidFill>
            <a:srgbClr val="554143"/>
          </a:solidFill>
          <a:ln w="12700" cap="flat">
            <a:noFill/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noAutofit/>
          </a:bodyPr>
          <a:lstStyle/>
          <a:p>
            <a:pPr algn="ctr" defTabSz="684609" hangingPunct="0"/>
            <a:endParaRPr lang="ko-KR" altLang="en-US" sz="2800" kern="0"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Constantia"/>
              <a:sym typeface="Apple SD 산돌고딕 Neo 옅은체"/>
            </a:endParaRPr>
          </a:p>
        </p:txBody>
      </p:sp>
      <p:cxnSp>
        <p:nvCxnSpPr>
          <p:cNvPr id="16" name="직선 연결선[R] 10">
            <a:extLst>
              <a:ext uri="{FF2B5EF4-FFF2-40B4-BE49-F238E27FC236}">
                <a16:creationId xmlns:a16="http://schemas.microsoft.com/office/drawing/2014/main" id="{9FDB2667-9261-4F3C-B07A-23C61FC9A122}"/>
              </a:ext>
            </a:extLst>
          </p:cNvPr>
          <p:cNvCxnSpPr/>
          <p:nvPr userDrawn="1"/>
        </p:nvCxnSpPr>
        <p:spPr>
          <a:xfrm>
            <a:off x="356924" y="575110"/>
            <a:ext cx="433958" cy="0"/>
          </a:xfrm>
          <a:prstGeom prst="line">
            <a:avLst/>
          </a:prstGeom>
          <a:ln w="38100">
            <a:solidFill>
              <a:srgbClr val="F28C34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F489F8F-B0B4-46E2-A97E-2FA862CEE8C3}"/>
              </a:ext>
            </a:extLst>
          </p:cNvPr>
          <p:cNvSpPr txBox="1"/>
          <p:nvPr userDrawn="1"/>
        </p:nvSpPr>
        <p:spPr>
          <a:xfrm>
            <a:off x="281716" y="150895"/>
            <a:ext cx="583814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ln w="12700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02</a:t>
            </a:r>
            <a:endParaRPr lang="ko-KR" altLang="en-US" sz="2400" b="1" dirty="0">
              <a:ln w="12700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5E6E6C2-ED65-4FC9-A3D7-1D6B815ABA6D}"/>
              </a:ext>
            </a:extLst>
          </p:cNvPr>
          <p:cNvSpPr txBox="1"/>
          <p:nvPr userDrawn="1"/>
        </p:nvSpPr>
        <p:spPr>
          <a:xfrm>
            <a:off x="864475" y="129042"/>
            <a:ext cx="7862613" cy="5511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lvl="0" algn="l"/>
            <a:r>
              <a:rPr lang="ko-KR" altLang="en-US" sz="2800" b="1" kern="1200" dirty="0"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자연어 처리</a:t>
            </a:r>
            <a:endParaRPr lang="ko-Kore-KR" altLang="en-US" sz="2800" b="1" kern="1200" dirty="0"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B8BA2390-BED0-4E45-8FA0-E447FB160F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96" r="28165" b="28902"/>
          <a:stretch/>
        </p:blipFill>
        <p:spPr>
          <a:xfrm>
            <a:off x="11463797" y="140254"/>
            <a:ext cx="441960" cy="511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7758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서체 가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9ED9E376-8248-4924-BECA-A6C108BA9D3E}"/>
              </a:ext>
            </a:extLst>
          </p:cNvPr>
          <p:cNvSpPr/>
          <p:nvPr userDrawn="1"/>
        </p:nvSpPr>
        <p:spPr>
          <a:xfrm>
            <a:off x="-21919" y="-80467"/>
            <a:ext cx="12235837" cy="7015277"/>
          </a:xfrm>
          <a:prstGeom prst="rect">
            <a:avLst/>
          </a:prstGeom>
          <a:pattFill prst="ltUpDiag">
            <a:fgClr>
              <a:schemeClr val="tx1">
                <a:lumMod val="85000"/>
                <a:lumOff val="15000"/>
              </a:schemeClr>
            </a:fgClr>
            <a:bgClr>
              <a:srgbClr val="7A6560"/>
            </a:bgClr>
          </a:pattFill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noAutofit/>
          </a:bodyPr>
          <a:lstStyle/>
          <a:p>
            <a:pPr algn="ctr" defTabSz="684609" hangingPunct="0"/>
            <a:endParaRPr lang="ko-KR" altLang="en-US" sz="2800" kern="0"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Constantia"/>
              <a:sym typeface="Apple SD 산돌고딕 Neo 옅은체"/>
            </a:endParaRPr>
          </a:p>
        </p:txBody>
      </p:sp>
      <p:sp>
        <p:nvSpPr>
          <p:cNvPr id="11" name="사각형: 둥근 모서리 2">
            <a:extLst>
              <a:ext uri="{FF2B5EF4-FFF2-40B4-BE49-F238E27FC236}">
                <a16:creationId xmlns:a16="http://schemas.microsoft.com/office/drawing/2014/main" id="{A83C4945-5B5A-468D-91F6-EB440F5017DA}"/>
              </a:ext>
            </a:extLst>
          </p:cNvPr>
          <p:cNvSpPr/>
          <p:nvPr userDrawn="1"/>
        </p:nvSpPr>
        <p:spPr>
          <a:xfrm>
            <a:off x="153619" y="52545"/>
            <a:ext cx="11897050" cy="805214"/>
          </a:xfrm>
          <a:prstGeom prst="roundRect">
            <a:avLst>
              <a:gd name="adj" fmla="val 16762"/>
            </a:avLst>
          </a:prstGeom>
          <a:solidFill>
            <a:srgbClr val="331608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9B9BD392-31A3-4CF4-9827-7ED3D2D47296}"/>
              </a:ext>
            </a:extLst>
          </p:cNvPr>
          <p:cNvSpPr/>
          <p:nvPr userDrawn="1"/>
        </p:nvSpPr>
        <p:spPr>
          <a:xfrm>
            <a:off x="131673" y="710910"/>
            <a:ext cx="11945721" cy="5706933"/>
          </a:xfrm>
          <a:prstGeom prst="roundRect">
            <a:avLst>
              <a:gd name="adj" fmla="val 2841"/>
            </a:avLst>
          </a:prstGeom>
          <a:solidFill>
            <a:schemeClr val="bg1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모서리가 둥근 직사각형 27">
            <a:extLst>
              <a:ext uri="{FF2B5EF4-FFF2-40B4-BE49-F238E27FC236}">
                <a16:creationId xmlns:a16="http://schemas.microsoft.com/office/drawing/2014/main" id="{EE70C3DF-A1A5-4C8E-A9D9-A6FDBDE5D8CD}"/>
              </a:ext>
            </a:extLst>
          </p:cNvPr>
          <p:cNvSpPr/>
          <p:nvPr userDrawn="1"/>
        </p:nvSpPr>
        <p:spPr>
          <a:xfrm>
            <a:off x="11609343" y="6522952"/>
            <a:ext cx="604575" cy="256472"/>
          </a:xfrm>
          <a:prstGeom prst="roundRect">
            <a:avLst>
              <a:gd name="adj" fmla="val 0"/>
            </a:avLst>
          </a:prstGeom>
          <a:solidFill>
            <a:srgbClr val="554143"/>
          </a:solidFill>
          <a:ln w="12700" cap="flat">
            <a:noFill/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noAutofit/>
          </a:bodyPr>
          <a:lstStyle/>
          <a:p>
            <a:pPr algn="ctr" defTabSz="684609" hangingPunct="0"/>
            <a:endParaRPr lang="ko-KR" altLang="en-US" sz="2800" kern="0"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Constantia"/>
              <a:sym typeface="Apple SD 산돌고딕 Neo 옅은체"/>
            </a:endParaRPr>
          </a:p>
        </p:txBody>
      </p:sp>
      <p:cxnSp>
        <p:nvCxnSpPr>
          <p:cNvPr id="16" name="직선 연결선[R] 10">
            <a:extLst>
              <a:ext uri="{FF2B5EF4-FFF2-40B4-BE49-F238E27FC236}">
                <a16:creationId xmlns:a16="http://schemas.microsoft.com/office/drawing/2014/main" id="{9FDB2667-9261-4F3C-B07A-23C61FC9A122}"/>
              </a:ext>
            </a:extLst>
          </p:cNvPr>
          <p:cNvCxnSpPr/>
          <p:nvPr userDrawn="1"/>
        </p:nvCxnSpPr>
        <p:spPr>
          <a:xfrm>
            <a:off x="356924" y="575110"/>
            <a:ext cx="433958" cy="0"/>
          </a:xfrm>
          <a:prstGeom prst="line">
            <a:avLst/>
          </a:prstGeom>
          <a:ln w="38100">
            <a:solidFill>
              <a:srgbClr val="F28C34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F489F8F-B0B4-46E2-A97E-2FA862CEE8C3}"/>
              </a:ext>
            </a:extLst>
          </p:cNvPr>
          <p:cNvSpPr txBox="1"/>
          <p:nvPr userDrawn="1"/>
        </p:nvSpPr>
        <p:spPr>
          <a:xfrm>
            <a:off x="278510" y="150895"/>
            <a:ext cx="590226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ln w="12700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03</a:t>
            </a:r>
            <a:endParaRPr lang="ko-KR" altLang="en-US" sz="2400" b="1" dirty="0">
              <a:ln w="12700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5E6E6C2-ED65-4FC9-A3D7-1D6B815ABA6D}"/>
              </a:ext>
            </a:extLst>
          </p:cNvPr>
          <p:cNvSpPr txBox="1"/>
          <p:nvPr userDrawn="1"/>
        </p:nvSpPr>
        <p:spPr>
          <a:xfrm>
            <a:off x="864475" y="129042"/>
            <a:ext cx="7862613" cy="5511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lvl="0" algn="l"/>
            <a:r>
              <a:rPr lang="ko-KR" altLang="en-US" sz="2800" b="1" kern="1200" dirty="0"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음성 인식</a:t>
            </a:r>
            <a:endParaRPr lang="ko-Kore-KR" altLang="en-US" sz="2800" b="1" kern="1200" dirty="0"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97D10EDE-6B20-4143-86D8-E3D65B6C675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96" r="28165" b="28902"/>
          <a:stretch/>
        </p:blipFill>
        <p:spPr>
          <a:xfrm>
            <a:off x="11463797" y="140254"/>
            <a:ext cx="441960" cy="511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9088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그림 및 도형 가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9ED9E376-8248-4924-BECA-A6C108BA9D3E}"/>
              </a:ext>
            </a:extLst>
          </p:cNvPr>
          <p:cNvSpPr/>
          <p:nvPr userDrawn="1"/>
        </p:nvSpPr>
        <p:spPr>
          <a:xfrm>
            <a:off x="-21919" y="-80467"/>
            <a:ext cx="12235837" cy="7015277"/>
          </a:xfrm>
          <a:prstGeom prst="rect">
            <a:avLst/>
          </a:prstGeom>
          <a:pattFill prst="ltUpDiag">
            <a:fgClr>
              <a:schemeClr val="tx1">
                <a:lumMod val="85000"/>
                <a:lumOff val="15000"/>
              </a:schemeClr>
            </a:fgClr>
            <a:bgClr>
              <a:srgbClr val="7A6560"/>
            </a:bgClr>
          </a:pattFill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noAutofit/>
          </a:bodyPr>
          <a:lstStyle/>
          <a:p>
            <a:pPr algn="ctr" defTabSz="684609" hangingPunct="0"/>
            <a:endParaRPr lang="ko-KR" altLang="en-US" sz="2800" kern="0"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Constantia"/>
              <a:sym typeface="Apple SD 산돌고딕 Neo 옅은체"/>
            </a:endParaRPr>
          </a:p>
        </p:txBody>
      </p:sp>
      <p:sp>
        <p:nvSpPr>
          <p:cNvPr id="11" name="사각형: 둥근 모서리 2">
            <a:extLst>
              <a:ext uri="{FF2B5EF4-FFF2-40B4-BE49-F238E27FC236}">
                <a16:creationId xmlns:a16="http://schemas.microsoft.com/office/drawing/2014/main" id="{A83C4945-5B5A-468D-91F6-EB440F5017DA}"/>
              </a:ext>
            </a:extLst>
          </p:cNvPr>
          <p:cNvSpPr/>
          <p:nvPr userDrawn="1"/>
        </p:nvSpPr>
        <p:spPr>
          <a:xfrm>
            <a:off x="153619" y="52545"/>
            <a:ext cx="11897050" cy="805214"/>
          </a:xfrm>
          <a:prstGeom prst="roundRect">
            <a:avLst>
              <a:gd name="adj" fmla="val 16762"/>
            </a:avLst>
          </a:prstGeom>
          <a:solidFill>
            <a:srgbClr val="331608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9B9BD392-31A3-4CF4-9827-7ED3D2D47296}"/>
              </a:ext>
            </a:extLst>
          </p:cNvPr>
          <p:cNvSpPr/>
          <p:nvPr userDrawn="1"/>
        </p:nvSpPr>
        <p:spPr>
          <a:xfrm>
            <a:off x="131673" y="710910"/>
            <a:ext cx="11945721" cy="5706933"/>
          </a:xfrm>
          <a:prstGeom prst="roundRect">
            <a:avLst>
              <a:gd name="adj" fmla="val 2841"/>
            </a:avLst>
          </a:prstGeom>
          <a:solidFill>
            <a:schemeClr val="bg1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모서리가 둥근 직사각형 27">
            <a:extLst>
              <a:ext uri="{FF2B5EF4-FFF2-40B4-BE49-F238E27FC236}">
                <a16:creationId xmlns:a16="http://schemas.microsoft.com/office/drawing/2014/main" id="{EE70C3DF-A1A5-4C8E-A9D9-A6FDBDE5D8CD}"/>
              </a:ext>
            </a:extLst>
          </p:cNvPr>
          <p:cNvSpPr/>
          <p:nvPr userDrawn="1"/>
        </p:nvSpPr>
        <p:spPr>
          <a:xfrm>
            <a:off x="11609343" y="6522952"/>
            <a:ext cx="604575" cy="256472"/>
          </a:xfrm>
          <a:prstGeom prst="roundRect">
            <a:avLst>
              <a:gd name="adj" fmla="val 0"/>
            </a:avLst>
          </a:prstGeom>
          <a:solidFill>
            <a:srgbClr val="554143"/>
          </a:solidFill>
          <a:ln w="12700" cap="flat">
            <a:noFill/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noAutofit/>
          </a:bodyPr>
          <a:lstStyle/>
          <a:p>
            <a:pPr algn="ctr" defTabSz="684609" hangingPunct="0"/>
            <a:endParaRPr lang="ko-KR" altLang="en-US" sz="2800" kern="0"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Constantia"/>
              <a:sym typeface="Apple SD 산돌고딕 Neo 옅은체"/>
            </a:endParaRPr>
          </a:p>
        </p:txBody>
      </p:sp>
      <p:cxnSp>
        <p:nvCxnSpPr>
          <p:cNvPr id="16" name="직선 연결선[R] 10">
            <a:extLst>
              <a:ext uri="{FF2B5EF4-FFF2-40B4-BE49-F238E27FC236}">
                <a16:creationId xmlns:a16="http://schemas.microsoft.com/office/drawing/2014/main" id="{9FDB2667-9261-4F3C-B07A-23C61FC9A122}"/>
              </a:ext>
            </a:extLst>
          </p:cNvPr>
          <p:cNvCxnSpPr/>
          <p:nvPr userDrawn="1"/>
        </p:nvCxnSpPr>
        <p:spPr>
          <a:xfrm>
            <a:off x="356924" y="575110"/>
            <a:ext cx="433958" cy="0"/>
          </a:xfrm>
          <a:prstGeom prst="line">
            <a:avLst/>
          </a:prstGeom>
          <a:ln w="38100">
            <a:solidFill>
              <a:srgbClr val="F28C34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F489F8F-B0B4-46E2-A97E-2FA862CEE8C3}"/>
              </a:ext>
            </a:extLst>
          </p:cNvPr>
          <p:cNvSpPr txBox="1"/>
          <p:nvPr userDrawn="1"/>
        </p:nvSpPr>
        <p:spPr>
          <a:xfrm>
            <a:off x="267289" y="150895"/>
            <a:ext cx="612668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ln w="12700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04</a:t>
            </a:r>
            <a:endParaRPr lang="ko-KR" altLang="en-US" sz="2400" b="1" dirty="0">
              <a:ln w="12700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5E6E6C2-ED65-4FC9-A3D7-1D6B815ABA6D}"/>
              </a:ext>
            </a:extLst>
          </p:cNvPr>
          <p:cNvSpPr txBox="1"/>
          <p:nvPr userDrawn="1"/>
        </p:nvSpPr>
        <p:spPr>
          <a:xfrm>
            <a:off x="864475" y="129042"/>
            <a:ext cx="7862613" cy="5511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lvl="0" algn="l"/>
            <a:r>
              <a:rPr lang="ko-KR" altLang="en-US" sz="2800" b="1" kern="1200" dirty="0" err="1"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멀티모달</a:t>
            </a:r>
            <a:endParaRPr lang="ko-Kore-KR" altLang="en-US" sz="2800" b="1" kern="1200" dirty="0"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2D26427D-7172-4FF2-AD93-04319564C50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96" r="28165" b="28902"/>
          <a:stretch/>
        </p:blipFill>
        <p:spPr>
          <a:xfrm>
            <a:off x="11463797" y="140254"/>
            <a:ext cx="441960" cy="511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5711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그림 및 도형 가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9ED9E376-8248-4924-BECA-A6C108BA9D3E}"/>
              </a:ext>
            </a:extLst>
          </p:cNvPr>
          <p:cNvSpPr/>
          <p:nvPr userDrawn="1"/>
        </p:nvSpPr>
        <p:spPr>
          <a:xfrm>
            <a:off x="-21919" y="-80467"/>
            <a:ext cx="12235837" cy="7015277"/>
          </a:xfrm>
          <a:prstGeom prst="rect">
            <a:avLst/>
          </a:prstGeom>
          <a:pattFill prst="ltUpDiag">
            <a:fgClr>
              <a:schemeClr val="tx1">
                <a:lumMod val="85000"/>
                <a:lumOff val="15000"/>
              </a:schemeClr>
            </a:fgClr>
            <a:bgClr>
              <a:srgbClr val="7A6560"/>
            </a:bgClr>
          </a:pattFill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noAutofit/>
          </a:bodyPr>
          <a:lstStyle/>
          <a:p>
            <a:pPr algn="ctr" defTabSz="684609" hangingPunct="0"/>
            <a:endParaRPr lang="ko-KR" altLang="en-US" sz="2800" kern="0"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Constantia"/>
              <a:sym typeface="Apple SD 산돌고딕 Neo 옅은체"/>
            </a:endParaRPr>
          </a:p>
        </p:txBody>
      </p:sp>
      <p:sp>
        <p:nvSpPr>
          <p:cNvPr id="11" name="사각형: 둥근 모서리 2">
            <a:extLst>
              <a:ext uri="{FF2B5EF4-FFF2-40B4-BE49-F238E27FC236}">
                <a16:creationId xmlns:a16="http://schemas.microsoft.com/office/drawing/2014/main" id="{A83C4945-5B5A-468D-91F6-EB440F5017DA}"/>
              </a:ext>
            </a:extLst>
          </p:cNvPr>
          <p:cNvSpPr/>
          <p:nvPr userDrawn="1"/>
        </p:nvSpPr>
        <p:spPr>
          <a:xfrm>
            <a:off x="153619" y="52545"/>
            <a:ext cx="11897050" cy="805214"/>
          </a:xfrm>
          <a:prstGeom prst="roundRect">
            <a:avLst>
              <a:gd name="adj" fmla="val 16762"/>
            </a:avLst>
          </a:prstGeom>
          <a:solidFill>
            <a:srgbClr val="331608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9B9BD392-31A3-4CF4-9827-7ED3D2D47296}"/>
              </a:ext>
            </a:extLst>
          </p:cNvPr>
          <p:cNvSpPr/>
          <p:nvPr userDrawn="1"/>
        </p:nvSpPr>
        <p:spPr>
          <a:xfrm>
            <a:off x="131673" y="710910"/>
            <a:ext cx="11945721" cy="5706933"/>
          </a:xfrm>
          <a:prstGeom prst="roundRect">
            <a:avLst>
              <a:gd name="adj" fmla="val 2841"/>
            </a:avLst>
          </a:prstGeom>
          <a:solidFill>
            <a:schemeClr val="bg1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모서리가 둥근 직사각형 27">
            <a:extLst>
              <a:ext uri="{FF2B5EF4-FFF2-40B4-BE49-F238E27FC236}">
                <a16:creationId xmlns:a16="http://schemas.microsoft.com/office/drawing/2014/main" id="{EE70C3DF-A1A5-4C8E-A9D9-A6FDBDE5D8CD}"/>
              </a:ext>
            </a:extLst>
          </p:cNvPr>
          <p:cNvSpPr/>
          <p:nvPr userDrawn="1"/>
        </p:nvSpPr>
        <p:spPr>
          <a:xfrm>
            <a:off x="11609343" y="6522952"/>
            <a:ext cx="604575" cy="256472"/>
          </a:xfrm>
          <a:prstGeom prst="roundRect">
            <a:avLst>
              <a:gd name="adj" fmla="val 0"/>
            </a:avLst>
          </a:prstGeom>
          <a:solidFill>
            <a:srgbClr val="554143"/>
          </a:solidFill>
          <a:ln w="12700" cap="flat">
            <a:noFill/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noAutofit/>
          </a:bodyPr>
          <a:lstStyle/>
          <a:p>
            <a:pPr algn="ctr" defTabSz="684609" hangingPunct="0"/>
            <a:endParaRPr lang="ko-KR" altLang="en-US" sz="2800" kern="0"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Constantia"/>
              <a:sym typeface="Apple SD 산돌고딕 Neo 옅은체"/>
            </a:endParaRPr>
          </a:p>
        </p:txBody>
      </p:sp>
      <p:cxnSp>
        <p:nvCxnSpPr>
          <p:cNvPr id="16" name="직선 연결선[R] 10">
            <a:extLst>
              <a:ext uri="{FF2B5EF4-FFF2-40B4-BE49-F238E27FC236}">
                <a16:creationId xmlns:a16="http://schemas.microsoft.com/office/drawing/2014/main" id="{9FDB2667-9261-4F3C-B07A-23C61FC9A122}"/>
              </a:ext>
            </a:extLst>
          </p:cNvPr>
          <p:cNvCxnSpPr/>
          <p:nvPr userDrawn="1"/>
        </p:nvCxnSpPr>
        <p:spPr>
          <a:xfrm>
            <a:off x="356924" y="575110"/>
            <a:ext cx="433958" cy="0"/>
          </a:xfrm>
          <a:prstGeom prst="line">
            <a:avLst/>
          </a:prstGeom>
          <a:ln w="38100">
            <a:solidFill>
              <a:srgbClr val="F28C34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F489F8F-B0B4-46E2-A97E-2FA862CEE8C3}"/>
              </a:ext>
            </a:extLst>
          </p:cNvPr>
          <p:cNvSpPr txBox="1"/>
          <p:nvPr userDrawn="1"/>
        </p:nvSpPr>
        <p:spPr>
          <a:xfrm>
            <a:off x="303356" y="150895"/>
            <a:ext cx="540533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ln w="12700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05</a:t>
            </a:r>
            <a:endParaRPr lang="ko-KR" altLang="en-US" sz="2400" b="1" dirty="0">
              <a:ln w="12700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5E6E6C2-ED65-4FC9-A3D7-1D6B815ABA6D}"/>
              </a:ext>
            </a:extLst>
          </p:cNvPr>
          <p:cNvSpPr txBox="1"/>
          <p:nvPr userDrawn="1"/>
        </p:nvSpPr>
        <p:spPr>
          <a:xfrm>
            <a:off x="864475" y="129042"/>
            <a:ext cx="7862613" cy="5511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lvl="0" algn="l"/>
            <a:r>
              <a:rPr lang="ko-KR" altLang="en-US" sz="2800" b="1" kern="1200" dirty="0"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강화학습</a:t>
            </a:r>
            <a:endParaRPr lang="ko-Kore-KR" altLang="en-US" sz="2800" b="1" kern="1200" dirty="0"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AF0A5AB9-132D-40A1-AFC3-59574549105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96" r="28165" b="28902"/>
          <a:stretch/>
        </p:blipFill>
        <p:spPr>
          <a:xfrm>
            <a:off x="11463797" y="140254"/>
            <a:ext cx="441960" cy="511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1468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140D06-49F2-4D5F-BE5A-4D36BC1CD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07005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84" r:id="rId6"/>
    <p:sldLayoutId id="2147483685" r:id="rId7"/>
    <p:sldLayoutId id="2147483686" r:id="rId8"/>
    <p:sldLayoutId id="2147483688" r:id="rId9"/>
    <p:sldLayoutId id="2147483691" r:id="rId10"/>
    <p:sldLayoutId id="2147483678" r:id="rId11"/>
    <p:sldLayoutId id="2147483679" r:id="rId12"/>
    <p:sldLayoutId id="2147483680" r:id="rId13"/>
    <p:sldLayoutId id="2147483681" r:id="rId14"/>
    <p:sldLayoutId id="2147483682" r:id="rId15"/>
    <p:sldLayoutId id="2147483683" r:id="rId16"/>
    <p:sldLayoutId id="2147483687" r:id="rId17"/>
    <p:sldLayoutId id="2147483689" r:id="rId18"/>
    <p:sldLayoutId id="2147483690" r:id="rId19"/>
    <p:sldLayoutId id="2147483692" r:id="rId20"/>
    <p:sldLayoutId id="2147483693" r:id="rId21"/>
    <p:sldLayoutId id="2147483694" r:id="rId22"/>
    <p:sldLayoutId id="2147483695" r:id="rId23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url.kr/heir9o" TargetMode="External"/><Relationship Id="rId2" Type="http://schemas.openxmlformats.org/officeDocument/2006/relationships/hyperlink" Target="https://docs.google.com/forms/d/e/1FAIpQLScfKMY9l-jUEH7hVetnHzbrjBDs5pLOh9ao2gN7sDPKlv0mWQ/viewform" TargetMode="External"/><Relationship Id="rId1" Type="http://schemas.openxmlformats.org/officeDocument/2006/relationships/slideLayout" Target="../slideLayouts/slideLayout2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www.vlive.tv/video/96391" TargetMode="Externa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BYWbf1iZ7co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philosopherai.com/" TargetMode="External"/><Relationship Id="rId5" Type="http://schemas.openxmlformats.org/officeDocument/2006/relationships/image" Target="../media/image35.png"/><Relationship Id="rId4" Type="http://schemas.openxmlformats.org/officeDocument/2006/relationships/image" Target="../media/image34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4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4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hyperlink" Target="https://ronxin.github.io/wevi/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8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1.jpe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ISxOfSlWRuM?feature=oembed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https://www.youtube.com/embed/o5dF5w8RiPk?feature=oembed" TargetMode="External"/><Relationship Id="rId1" Type="http://schemas.openxmlformats.org/officeDocument/2006/relationships/video" Target="https://www.youtube.com/embed/UH1IWUdhRNA?feature=oembed" TargetMode="External"/><Relationship Id="rId5" Type="http://schemas.openxmlformats.org/officeDocument/2006/relationships/image" Target="../media/image60.jpeg"/><Relationship Id="rId4" Type="http://schemas.openxmlformats.org/officeDocument/2006/relationships/image" Target="../media/image59.jpe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D5VN56jQMWM?feature=oembed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71.png"/><Relationship Id="rId4" Type="http://schemas.openxmlformats.org/officeDocument/2006/relationships/image" Target="../media/image70.jp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8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8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8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9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emf"/><Relationship Id="rId1" Type="http://schemas.openxmlformats.org/officeDocument/2006/relationships/slideLayout" Target="../slideLayouts/slideLayout9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hyperlink" Target="https://www.youtube.com/watch?v=Aut32pR5PQA" TargetMode="External"/><Relationship Id="rId1" Type="http://schemas.openxmlformats.org/officeDocument/2006/relationships/slideLayout" Target="../slideLayouts/slideLayout9.xml"/><Relationship Id="rId5" Type="http://schemas.openxmlformats.org/officeDocument/2006/relationships/hyperlink" Target="https://www.youtube.com/watch?v=V1eYniJ0Rnk" TargetMode="External"/><Relationship Id="rId4" Type="http://schemas.openxmlformats.org/officeDocument/2006/relationships/image" Target="../media/image82.emf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Lu56xVlZ40M" TargetMode="External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9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0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0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0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gif"/><Relationship Id="rId3" Type="http://schemas.openxmlformats.org/officeDocument/2006/relationships/image" Target="../media/image88.gif"/><Relationship Id="rId7" Type="http://schemas.openxmlformats.org/officeDocument/2006/relationships/image" Target="../media/image92.gif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91.gif"/><Relationship Id="rId5" Type="http://schemas.openxmlformats.org/officeDocument/2006/relationships/image" Target="../media/image90.gif"/><Relationship Id="rId4" Type="http://schemas.openxmlformats.org/officeDocument/2006/relationships/image" Target="../media/image89.gif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0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10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hyperlink" Target="https://www.anaconda.com/" TargetMode="External"/><Relationship Id="rId1" Type="http://schemas.openxmlformats.org/officeDocument/2006/relationships/slideLayout" Target="../slideLayouts/slideLayout10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0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0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0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0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0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0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0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0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0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forms/d/e/1FAIpQLSeTo6AEohalKCbL2Dzmm8JeHLYI5DnLlIZw9-rMpnPRSN-3mA/viewform" TargetMode="External"/><Relationship Id="rId2" Type="http://schemas.openxmlformats.org/officeDocument/2006/relationships/hyperlink" Target="https://docs.google.com/forms/d/e/1FAIpQLScfKMY9l-jUEH7hVetnHzbrjBDs5pLOh9ao2gN7sDPKlv0mWQ/viewform" TargetMode="External"/><Relationship Id="rId1" Type="http://schemas.openxmlformats.org/officeDocument/2006/relationships/slideLayout" Target="../slideLayouts/slideLayout2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슬라이드 번호 개체 틀 3">
            <a:extLst>
              <a:ext uri="{FF2B5EF4-FFF2-40B4-BE49-F238E27FC236}">
                <a16:creationId xmlns:a16="http://schemas.microsoft.com/office/drawing/2014/main" id="{C739D293-974B-4715-9489-5738C0C935D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93500" y="4327525"/>
            <a:ext cx="698500" cy="365125"/>
          </a:xfrm>
        </p:spPr>
        <p:txBody>
          <a:bodyPr/>
          <a:lstStyle/>
          <a:p>
            <a:pPr algn="l"/>
            <a:fld id="{B0140D06-49F2-4D5F-BE5A-4D36BC1CD237}" type="slidenum">
              <a:rPr lang="ko-KR" altLang="en-US" sz="110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1</a:t>
            </a:fld>
            <a:endParaRPr lang="ko-KR" altLang="en-US" sz="11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718709E-20AE-454B-8196-53990F2F28E6}"/>
              </a:ext>
            </a:extLst>
          </p:cNvPr>
          <p:cNvSpPr txBox="1"/>
          <p:nvPr/>
        </p:nvSpPr>
        <p:spPr>
          <a:xfrm>
            <a:off x="1766129" y="2869019"/>
            <a:ext cx="7430819" cy="4895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다음 양식을 작성해 주세요</a:t>
            </a:r>
            <a:r>
              <a:rPr kumimoji="0" lang="en-US" altLang="ko-KR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!</a:t>
            </a:r>
            <a:endParaRPr kumimoji="0" lang="ko-Kore-KR" altLang="en-US" sz="240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EF9EE82E-98E4-43D6-8CDF-9861677693A9}"/>
              </a:ext>
            </a:extLst>
          </p:cNvPr>
          <p:cNvGrpSpPr/>
          <p:nvPr/>
        </p:nvGrpSpPr>
        <p:grpSpPr>
          <a:xfrm>
            <a:off x="1189916" y="2871780"/>
            <a:ext cx="414168" cy="414167"/>
            <a:chOff x="686524" y="1612900"/>
            <a:chExt cx="836751" cy="836751"/>
          </a:xfrm>
        </p:grpSpPr>
        <p:sp>
          <p:nvSpPr>
            <p:cNvPr id="83" name="사각형: 둥근 모서리 82">
              <a:extLst>
                <a:ext uri="{FF2B5EF4-FFF2-40B4-BE49-F238E27FC236}">
                  <a16:creationId xmlns:a16="http://schemas.microsoft.com/office/drawing/2014/main" id="{4DE83581-CA98-4F9E-9D69-684EF23AB085}"/>
                </a:ext>
              </a:extLst>
            </p:cNvPr>
            <p:cNvSpPr/>
            <p:nvPr/>
          </p:nvSpPr>
          <p:spPr>
            <a:xfrm>
              <a:off x="686524" y="1612900"/>
              <a:ext cx="836751" cy="836751"/>
            </a:xfrm>
            <a:prstGeom prst="roundRect">
              <a:avLst>
                <a:gd name="adj" fmla="val 24920"/>
              </a:avLst>
            </a:prstGeom>
            <a:solidFill>
              <a:srgbClr val="993300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85" name="사각형: 둥근 모서리 84">
              <a:extLst>
                <a:ext uri="{FF2B5EF4-FFF2-40B4-BE49-F238E27FC236}">
                  <a16:creationId xmlns:a16="http://schemas.microsoft.com/office/drawing/2014/main" id="{6B7C55BD-2310-4BF4-A392-A977374892DD}"/>
                </a:ext>
              </a:extLst>
            </p:cNvPr>
            <p:cNvSpPr/>
            <p:nvPr/>
          </p:nvSpPr>
          <p:spPr>
            <a:xfrm rot="2700000">
              <a:off x="914398" y="1840775"/>
              <a:ext cx="381002" cy="381000"/>
            </a:xfrm>
            <a:prstGeom prst="roundRect">
              <a:avLst>
                <a:gd name="adj" fmla="val 15341"/>
              </a:avLst>
            </a:prstGeom>
            <a:solidFill>
              <a:srgbClr val="FFFFFF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sp>
        <p:nvSpPr>
          <p:cNvPr id="93" name="슬라이드 번호 개체 틀 3">
            <a:extLst>
              <a:ext uri="{FF2B5EF4-FFF2-40B4-BE49-F238E27FC236}">
                <a16:creationId xmlns:a16="http://schemas.microsoft.com/office/drawing/2014/main" id="{73950EBF-F543-4965-94A3-89539C81673A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1</a:t>
            </a:fld>
            <a:endParaRPr lang="ko-KR" altLang="en-US" sz="11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8D9D31C-F9ED-42FA-A44E-AE20A540969C}"/>
              </a:ext>
            </a:extLst>
          </p:cNvPr>
          <p:cNvSpPr txBox="1"/>
          <p:nvPr/>
        </p:nvSpPr>
        <p:spPr>
          <a:xfrm>
            <a:off x="1855859" y="3779293"/>
            <a:ext cx="3331437" cy="4895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kern="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hlinkClick r:id="rId2"/>
              </a:rPr>
              <a:t>1. </a:t>
            </a:r>
            <a:r>
              <a:rPr lang="ko-KR" altLang="en-US" sz="2400" kern="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hlinkClick r:id="rId2"/>
              </a:rPr>
              <a:t>온라인 출석부</a:t>
            </a:r>
            <a:endParaRPr lang="en-US" altLang="ko-KR" sz="2400" kern="0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E0F4E1-B23C-4509-BC3A-B1BC1150AC78}"/>
              </a:ext>
            </a:extLst>
          </p:cNvPr>
          <p:cNvSpPr txBox="1"/>
          <p:nvPr/>
        </p:nvSpPr>
        <p:spPr>
          <a:xfrm>
            <a:off x="1766129" y="1342721"/>
            <a:ext cx="7430819" cy="4895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다음 사이트에서 강의자료를 다운받아 주세요</a:t>
            </a:r>
            <a:r>
              <a:rPr kumimoji="0" lang="en-US" altLang="ko-KR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!</a:t>
            </a:r>
            <a:endParaRPr kumimoji="0" lang="ko-Kore-KR" altLang="en-US" sz="240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2426333-8C26-4B7A-80F7-4F6AD3F33833}"/>
              </a:ext>
            </a:extLst>
          </p:cNvPr>
          <p:cNvGrpSpPr/>
          <p:nvPr/>
        </p:nvGrpSpPr>
        <p:grpSpPr>
          <a:xfrm>
            <a:off x="1189916" y="1345482"/>
            <a:ext cx="414168" cy="414167"/>
            <a:chOff x="686524" y="1612900"/>
            <a:chExt cx="836751" cy="836751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55CA5063-E8E8-4E89-92A2-346FE20B806E}"/>
                </a:ext>
              </a:extLst>
            </p:cNvPr>
            <p:cNvSpPr/>
            <p:nvPr/>
          </p:nvSpPr>
          <p:spPr>
            <a:xfrm>
              <a:off x="686524" y="1612900"/>
              <a:ext cx="836751" cy="836751"/>
            </a:xfrm>
            <a:prstGeom prst="roundRect">
              <a:avLst>
                <a:gd name="adj" fmla="val 24920"/>
              </a:avLst>
            </a:prstGeom>
            <a:solidFill>
              <a:srgbClr val="993300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09DD908B-C7D1-4C4B-B1DA-AFDD0A277CF1}"/>
                </a:ext>
              </a:extLst>
            </p:cNvPr>
            <p:cNvSpPr/>
            <p:nvPr/>
          </p:nvSpPr>
          <p:spPr>
            <a:xfrm rot="2700000">
              <a:off x="914398" y="1840775"/>
              <a:ext cx="381002" cy="381000"/>
            </a:xfrm>
            <a:prstGeom prst="roundRect">
              <a:avLst>
                <a:gd name="adj" fmla="val 15341"/>
              </a:avLst>
            </a:prstGeom>
            <a:solidFill>
              <a:srgbClr val="FFFFFF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837F77D-B839-CE6C-1E5C-69B0A8B75E9D}"/>
              </a:ext>
            </a:extLst>
          </p:cNvPr>
          <p:cNvSpPr txBox="1"/>
          <p:nvPr/>
        </p:nvSpPr>
        <p:spPr>
          <a:xfrm>
            <a:off x="1855859" y="2008216"/>
            <a:ext cx="7289174" cy="4895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kern="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hlinkClick r:id="rId3"/>
              </a:rPr>
              <a:t>https://</a:t>
            </a:r>
            <a:r>
              <a:rPr lang="en-US" altLang="ko-KR" sz="2400" kern="0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hlinkClick r:id="rId3"/>
              </a:rPr>
              <a:t>url.kr</a:t>
            </a:r>
            <a:r>
              <a:rPr lang="en-US" altLang="ko-KR" sz="2400" kern="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hlinkClick r:id="rId3"/>
              </a:rPr>
              <a:t>/heir9o</a:t>
            </a:r>
            <a:endParaRPr lang="en-US" altLang="ko-KR" sz="2400" kern="0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86189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슬라이드 번호 개체 틀 3">
            <a:extLst>
              <a:ext uri="{FF2B5EF4-FFF2-40B4-BE49-F238E27FC236}">
                <a16:creationId xmlns:a16="http://schemas.microsoft.com/office/drawing/2014/main" id="{C739D293-974B-4715-9489-5738C0C935D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93500" y="4327525"/>
            <a:ext cx="698500" cy="365125"/>
          </a:xfrm>
        </p:spPr>
        <p:txBody>
          <a:bodyPr/>
          <a:lstStyle/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10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0361878-FAAD-42EF-A4F4-9A8A34B1FF2F}"/>
              </a:ext>
            </a:extLst>
          </p:cNvPr>
          <p:cNvGrpSpPr/>
          <p:nvPr/>
        </p:nvGrpSpPr>
        <p:grpSpPr>
          <a:xfrm>
            <a:off x="620956" y="1073049"/>
            <a:ext cx="9173284" cy="489557"/>
            <a:chOff x="1189916" y="1144994"/>
            <a:chExt cx="9173284" cy="489557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718709E-20AE-454B-8196-53990F2F28E6}"/>
                </a:ext>
              </a:extLst>
            </p:cNvPr>
            <p:cNvSpPr txBox="1"/>
            <p:nvPr/>
          </p:nvSpPr>
          <p:spPr>
            <a:xfrm>
              <a:off x="1766129" y="1144994"/>
              <a:ext cx="8597071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en-US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CNN</a:t>
              </a:r>
              <a:r>
                <a:rPr lang="ko-KR" altLang="en-US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의 과정</a:t>
              </a:r>
              <a:endParaRPr kumimoji="0" lang="ko-Kore-KR" altLang="en-US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EF9EE82E-98E4-43D6-8CDF-9861677693A9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83" name="사각형: 둥근 모서리 82">
                <a:extLst>
                  <a:ext uri="{FF2B5EF4-FFF2-40B4-BE49-F238E27FC236}">
                    <a16:creationId xmlns:a16="http://schemas.microsoft.com/office/drawing/2014/main" id="{4DE83581-CA98-4F9E-9D69-684EF23AB085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85" name="사각형: 둥근 모서리 84">
                <a:extLst>
                  <a:ext uri="{FF2B5EF4-FFF2-40B4-BE49-F238E27FC236}">
                    <a16:creationId xmlns:a16="http://schemas.microsoft.com/office/drawing/2014/main" id="{6B7C55BD-2310-4BF4-A392-A977374892DD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10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1" name="Picture 2" descr="2016 cs231n lecture 7-22ì ëí ì´ë¯¸ì§ ê²ìê²°ê³¼">
            <a:extLst>
              <a:ext uri="{FF2B5EF4-FFF2-40B4-BE49-F238E27FC236}">
                <a16:creationId xmlns:a16="http://schemas.microsoft.com/office/drawing/2014/main" id="{0220B311-97F3-4B59-89A4-20568CC5DE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11" b="13896"/>
          <a:stretch/>
        </p:blipFill>
        <p:spPr bwMode="auto">
          <a:xfrm>
            <a:off x="1430641" y="1891951"/>
            <a:ext cx="9059560" cy="389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17814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95AFBA7-D24C-49F3-8D8E-E2DB2A3DC750}"/>
              </a:ext>
            </a:extLst>
          </p:cNvPr>
          <p:cNvSpPr txBox="1"/>
          <p:nvPr/>
        </p:nvSpPr>
        <p:spPr>
          <a:xfrm>
            <a:off x="1766129" y="1144994"/>
            <a:ext cx="7430819" cy="4895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컴퓨터 비전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(Computer Vision)</a:t>
            </a:r>
            <a:endParaRPr kumimoji="0" lang="x-none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4247CBA-EFD2-46B3-844D-D3ED567E2BC5}"/>
              </a:ext>
            </a:extLst>
          </p:cNvPr>
          <p:cNvGrpSpPr/>
          <p:nvPr/>
        </p:nvGrpSpPr>
        <p:grpSpPr>
          <a:xfrm>
            <a:off x="1189916" y="1147755"/>
            <a:ext cx="414168" cy="414167"/>
            <a:chOff x="686524" y="1612900"/>
            <a:chExt cx="836751" cy="836751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3B0306CD-F613-47D6-8897-901362068D62}"/>
                </a:ext>
              </a:extLst>
            </p:cNvPr>
            <p:cNvSpPr/>
            <p:nvPr/>
          </p:nvSpPr>
          <p:spPr>
            <a:xfrm>
              <a:off x="686524" y="1612900"/>
              <a:ext cx="836751" cy="836751"/>
            </a:xfrm>
            <a:prstGeom prst="roundRect">
              <a:avLst>
                <a:gd name="adj" fmla="val 24920"/>
              </a:avLst>
            </a:prstGeom>
            <a:solidFill>
              <a:srgbClr val="993300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A620BDB0-7D45-4E46-8338-98716F2DBDA8}"/>
                </a:ext>
              </a:extLst>
            </p:cNvPr>
            <p:cNvSpPr/>
            <p:nvPr/>
          </p:nvSpPr>
          <p:spPr>
            <a:xfrm rot="2700000">
              <a:off x="914398" y="1840775"/>
              <a:ext cx="381002" cy="381000"/>
            </a:xfrm>
            <a:prstGeom prst="roundRect">
              <a:avLst>
                <a:gd name="adj" fmla="val 15341"/>
              </a:avLst>
            </a:prstGeom>
            <a:solidFill>
              <a:srgbClr val="FFFFFF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pic>
        <p:nvPicPr>
          <p:cNvPr id="6" name="Picture 2">
            <a:extLst>
              <a:ext uri="{FF2B5EF4-FFF2-40B4-BE49-F238E27FC236}">
                <a16:creationId xmlns:a16="http://schemas.microsoft.com/office/drawing/2014/main" id="{F9E6E848-4C28-4E4C-A132-C2734A0C63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404"/>
          <a:stretch/>
        </p:blipFill>
        <p:spPr bwMode="auto">
          <a:xfrm>
            <a:off x="1889576" y="3317512"/>
            <a:ext cx="7781944" cy="2895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7B592FE-8C18-4659-A5C9-1B533CEC2F43}"/>
              </a:ext>
            </a:extLst>
          </p:cNvPr>
          <p:cNvSpPr txBox="1"/>
          <p:nvPr/>
        </p:nvSpPr>
        <p:spPr>
          <a:xfrm>
            <a:off x="8333568" y="6059079"/>
            <a:ext cx="37529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>
              <a:defRPr/>
            </a:pPr>
            <a:r>
              <a:rPr lang="en-US" altLang="ko-KR" sz="14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[</a:t>
            </a:r>
            <a:r>
              <a:rPr lang="ko-KR" altLang="en-US" sz="14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출처</a:t>
            </a:r>
            <a:r>
              <a:rPr lang="en-US" altLang="ko-KR" sz="14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: Stanford CS231n 2017 winter lecture]</a:t>
            </a:r>
            <a:endParaRPr lang="ko-KR" altLang="en-US" sz="1400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19E6BA5-B048-4628-A1CF-712D74DDC0B2}"/>
              </a:ext>
            </a:extLst>
          </p:cNvPr>
          <p:cNvSpPr/>
          <p:nvPr/>
        </p:nvSpPr>
        <p:spPr>
          <a:xfrm>
            <a:off x="1604084" y="1634551"/>
            <a:ext cx="8352928" cy="16829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>
              <a:lnSpc>
                <a:spcPct val="150000"/>
              </a:lnSpc>
              <a:defRPr/>
            </a:pPr>
            <a:r>
              <a:rPr lang="en-US" altLang="ko-KR" sz="24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- </a:t>
            </a:r>
            <a:r>
              <a:rPr lang="ko-KR" altLang="en-US" sz="24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이미지 분류 </a:t>
            </a:r>
            <a:r>
              <a:rPr lang="en-US" altLang="ko-KR" sz="24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(Image classification)</a:t>
            </a:r>
          </a:p>
          <a:p>
            <a:pPr defTabSz="914400">
              <a:lnSpc>
                <a:spcPct val="150000"/>
              </a:lnSpc>
              <a:defRPr/>
            </a:pPr>
            <a:r>
              <a:rPr lang="en-US" altLang="ko-KR" sz="24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- </a:t>
            </a:r>
            <a:r>
              <a:rPr lang="ko-KR" altLang="en-US" sz="24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사물</a:t>
            </a:r>
            <a:r>
              <a:rPr lang="en-US" altLang="ko-KR" sz="24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</a:t>
            </a:r>
            <a:r>
              <a:rPr lang="ko-KR" altLang="en-US" sz="24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검출 </a:t>
            </a:r>
            <a:r>
              <a:rPr lang="en-US" altLang="ko-KR" sz="24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(Object detection)</a:t>
            </a:r>
          </a:p>
          <a:p>
            <a:pPr defTabSz="914400">
              <a:lnSpc>
                <a:spcPct val="150000"/>
              </a:lnSpc>
              <a:defRPr/>
            </a:pPr>
            <a:r>
              <a:rPr lang="en-US" altLang="ko-KR" sz="24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- </a:t>
            </a:r>
            <a:r>
              <a:rPr lang="ko-KR" altLang="en-US" sz="24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분할</a:t>
            </a:r>
            <a:r>
              <a:rPr lang="en-US" altLang="ko-KR" sz="24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(Segmentation)</a:t>
            </a:r>
            <a:endParaRPr lang="ko-KR" altLang="en-US" sz="2400" dirty="0">
              <a:solidFill>
                <a:srgbClr val="000000">
                  <a:lumMod val="85000"/>
                  <a:lumOff val="15000"/>
                </a:srgb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55127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95AFBA7-D24C-49F3-8D8E-E2DB2A3DC750}"/>
              </a:ext>
            </a:extLst>
          </p:cNvPr>
          <p:cNvSpPr txBox="1"/>
          <p:nvPr/>
        </p:nvSpPr>
        <p:spPr>
          <a:xfrm>
            <a:off x="1766129" y="1144994"/>
            <a:ext cx="7430819" cy="4895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컴퓨터 비전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(Computer Vision)</a:t>
            </a:r>
            <a:endParaRPr kumimoji="0" lang="x-none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4247CBA-EFD2-46B3-844D-D3ED567E2BC5}"/>
              </a:ext>
            </a:extLst>
          </p:cNvPr>
          <p:cNvGrpSpPr/>
          <p:nvPr/>
        </p:nvGrpSpPr>
        <p:grpSpPr>
          <a:xfrm>
            <a:off x="1189916" y="1147755"/>
            <a:ext cx="414168" cy="414167"/>
            <a:chOff x="686524" y="1612900"/>
            <a:chExt cx="836751" cy="836751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3B0306CD-F613-47D6-8897-901362068D62}"/>
                </a:ext>
              </a:extLst>
            </p:cNvPr>
            <p:cNvSpPr/>
            <p:nvPr/>
          </p:nvSpPr>
          <p:spPr>
            <a:xfrm>
              <a:off x="686524" y="1612900"/>
              <a:ext cx="836751" cy="836751"/>
            </a:xfrm>
            <a:prstGeom prst="roundRect">
              <a:avLst>
                <a:gd name="adj" fmla="val 24920"/>
              </a:avLst>
            </a:prstGeom>
            <a:solidFill>
              <a:srgbClr val="993300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A620BDB0-7D45-4E46-8338-98716F2DBDA8}"/>
                </a:ext>
              </a:extLst>
            </p:cNvPr>
            <p:cNvSpPr/>
            <p:nvPr/>
          </p:nvSpPr>
          <p:spPr>
            <a:xfrm rot="2700000">
              <a:off x="914398" y="1840775"/>
              <a:ext cx="381002" cy="381000"/>
            </a:xfrm>
            <a:prstGeom prst="roundRect">
              <a:avLst>
                <a:gd name="adj" fmla="val 15341"/>
              </a:avLst>
            </a:prstGeom>
            <a:solidFill>
              <a:srgbClr val="FFFFFF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C9BCC67E-E67A-4766-A927-C013EF1C938F}"/>
              </a:ext>
            </a:extLst>
          </p:cNvPr>
          <p:cNvSpPr/>
          <p:nvPr/>
        </p:nvSpPr>
        <p:spPr>
          <a:xfrm>
            <a:off x="1766129" y="1721280"/>
            <a:ext cx="8352928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>
              <a:lnSpc>
                <a:spcPct val="150000"/>
              </a:lnSpc>
              <a:defRPr/>
            </a:pPr>
            <a:r>
              <a:rPr lang="en-US" altLang="ko-KR" sz="24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[</a:t>
            </a:r>
            <a:r>
              <a:rPr lang="ko-KR" altLang="en-US" sz="24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네이버 </a:t>
            </a:r>
            <a:r>
              <a:rPr lang="en-US" altLang="ko-KR" sz="24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- </a:t>
            </a:r>
            <a:r>
              <a:rPr lang="ko-KR" altLang="en-US" sz="2400" dirty="0" err="1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오토캠</a:t>
            </a:r>
            <a:r>
              <a:rPr lang="en-US" altLang="ko-KR" sz="24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]</a:t>
            </a:r>
            <a:endParaRPr lang="ko-KR" altLang="en-US" sz="2400" dirty="0">
              <a:solidFill>
                <a:srgbClr val="000000">
                  <a:lumMod val="85000"/>
                  <a:lumOff val="15000"/>
                </a:srgb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pic>
        <p:nvPicPr>
          <p:cNvPr id="10" name="Picture 2">
            <a:hlinkClick r:id="rId2"/>
            <a:extLst>
              <a:ext uri="{FF2B5EF4-FFF2-40B4-BE49-F238E27FC236}">
                <a16:creationId xmlns:a16="http://schemas.microsoft.com/office/drawing/2014/main" id="{2330A061-85D6-4A16-9EE5-9A0084FC2D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4022" y="2382975"/>
            <a:ext cx="6803956" cy="3839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003125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95AFBA7-D24C-49F3-8D8E-E2DB2A3DC750}"/>
              </a:ext>
            </a:extLst>
          </p:cNvPr>
          <p:cNvSpPr txBox="1"/>
          <p:nvPr/>
        </p:nvSpPr>
        <p:spPr>
          <a:xfrm>
            <a:off x="1766129" y="1144994"/>
            <a:ext cx="7430819" cy="4895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컴퓨터 비전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(Computer Vision)</a:t>
            </a:r>
            <a:endParaRPr kumimoji="0" lang="x-none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4247CBA-EFD2-46B3-844D-D3ED567E2BC5}"/>
              </a:ext>
            </a:extLst>
          </p:cNvPr>
          <p:cNvGrpSpPr/>
          <p:nvPr/>
        </p:nvGrpSpPr>
        <p:grpSpPr>
          <a:xfrm>
            <a:off x="1189916" y="1147755"/>
            <a:ext cx="414168" cy="414167"/>
            <a:chOff x="686524" y="1612900"/>
            <a:chExt cx="836751" cy="836751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3B0306CD-F613-47D6-8897-901362068D62}"/>
                </a:ext>
              </a:extLst>
            </p:cNvPr>
            <p:cNvSpPr/>
            <p:nvPr/>
          </p:nvSpPr>
          <p:spPr>
            <a:xfrm>
              <a:off x="686524" y="1612900"/>
              <a:ext cx="836751" cy="836751"/>
            </a:xfrm>
            <a:prstGeom prst="roundRect">
              <a:avLst>
                <a:gd name="adj" fmla="val 24920"/>
              </a:avLst>
            </a:prstGeom>
            <a:solidFill>
              <a:srgbClr val="993300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A620BDB0-7D45-4E46-8338-98716F2DBDA8}"/>
                </a:ext>
              </a:extLst>
            </p:cNvPr>
            <p:cNvSpPr/>
            <p:nvPr/>
          </p:nvSpPr>
          <p:spPr>
            <a:xfrm rot="2700000">
              <a:off x="914398" y="1840775"/>
              <a:ext cx="381002" cy="381000"/>
            </a:xfrm>
            <a:prstGeom prst="roundRect">
              <a:avLst>
                <a:gd name="adj" fmla="val 15341"/>
              </a:avLst>
            </a:prstGeom>
            <a:solidFill>
              <a:srgbClr val="FFFFFF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FA3A65FD-62A2-4870-A0C2-326DE2770780}"/>
              </a:ext>
            </a:extLst>
          </p:cNvPr>
          <p:cNvSpPr/>
          <p:nvPr/>
        </p:nvSpPr>
        <p:spPr>
          <a:xfrm>
            <a:off x="1766129" y="1634551"/>
            <a:ext cx="10884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>
              <a:defRPr/>
            </a:pPr>
            <a:r>
              <a:rPr lang="en-US" altLang="ko-KR" sz="24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- </a:t>
            </a:r>
            <a:r>
              <a:rPr lang="ko-KR" altLang="en-US" sz="24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자율 주행 자동차에 </a:t>
            </a:r>
            <a:r>
              <a:rPr lang="en-US" altLang="ko-KR" sz="24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Computer Vision </a:t>
            </a:r>
            <a:r>
              <a:rPr lang="ko-KR" altLang="en-US" sz="24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기술 활용</a:t>
            </a: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FBF6C18A-90C5-4DDE-9FB8-92B1093594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1564" y="2073118"/>
            <a:ext cx="6488871" cy="2005489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2">
            <a:hlinkClick r:id="rId3"/>
            <a:extLst>
              <a:ext uri="{FF2B5EF4-FFF2-40B4-BE49-F238E27FC236}">
                <a16:creationId xmlns:a16="http://schemas.microsoft.com/office/drawing/2014/main" id="{BA22FBAA-4643-4CDA-AD8D-0BFC79CAD1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065" y="4659033"/>
            <a:ext cx="2960197" cy="156758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11997B60-032A-49AA-B29C-6446A85CD1CF}"/>
              </a:ext>
            </a:extLst>
          </p:cNvPr>
          <p:cNvSpPr/>
          <p:nvPr/>
        </p:nvSpPr>
        <p:spPr>
          <a:xfrm>
            <a:off x="1863665" y="4174213"/>
            <a:ext cx="83529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>
              <a:defRPr/>
            </a:pPr>
            <a:r>
              <a:rPr lang="en-US" altLang="ko-KR" sz="24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- Naver Labs </a:t>
            </a:r>
            <a:r>
              <a:rPr lang="ko-KR" altLang="en-US" sz="24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실내 자율 주행 봇 </a:t>
            </a:r>
            <a:r>
              <a:rPr lang="en-US" altLang="ko-KR" sz="24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M1</a:t>
            </a:r>
            <a:endParaRPr lang="ko-KR" altLang="en-US" sz="2400" dirty="0">
              <a:solidFill>
                <a:srgbClr val="000000">
                  <a:lumMod val="85000"/>
                  <a:lumOff val="15000"/>
                </a:srgb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50808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95AFBA7-D24C-49F3-8D8E-E2DB2A3DC750}"/>
              </a:ext>
            </a:extLst>
          </p:cNvPr>
          <p:cNvSpPr txBox="1"/>
          <p:nvPr/>
        </p:nvSpPr>
        <p:spPr>
          <a:xfrm>
            <a:off x="1766129" y="1144994"/>
            <a:ext cx="7430819" cy="4895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컴퓨터 비전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(Computer Vision)</a:t>
            </a:r>
            <a:endParaRPr kumimoji="0" lang="x-none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4247CBA-EFD2-46B3-844D-D3ED567E2BC5}"/>
              </a:ext>
            </a:extLst>
          </p:cNvPr>
          <p:cNvGrpSpPr/>
          <p:nvPr/>
        </p:nvGrpSpPr>
        <p:grpSpPr>
          <a:xfrm>
            <a:off x="1189916" y="1147755"/>
            <a:ext cx="414168" cy="414167"/>
            <a:chOff x="686524" y="1612900"/>
            <a:chExt cx="836751" cy="836751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3B0306CD-F613-47D6-8897-901362068D62}"/>
                </a:ext>
              </a:extLst>
            </p:cNvPr>
            <p:cNvSpPr/>
            <p:nvPr/>
          </p:nvSpPr>
          <p:spPr>
            <a:xfrm>
              <a:off x="686524" y="1612900"/>
              <a:ext cx="836751" cy="836751"/>
            </a:xfrm>
            <a:prstGeom prst="roundRect">
              <a:avLst>
                <a:gd name="adj" fmla="val 24920"/>
              </a:avLst>
            </a:prstGeom>
            <a:solidFill>
              <a:srgbClr val="993300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A620BDB0-7D45-4E46-8338-98716F2DBDA8}"/>
                </a:ext>
              </a:extLst>
            </p:cNvPr>
            <p:cNvSpPr/>
            <p:nvPr/>
          </p:nvSpPr>
          <p:spPr>
            <a:xfrm rot="2700000">
              <a:off x="914398" y="1840775"/>
              <a:ext cx="381002" cy="381000"/>
            </a:xfrm>
            <a:prstGeom prst="roundRect">
              <a:avLst>
                <a:gd name="adj" fmla="val 15341"/>
              </a:avLst>
            </a:prstGeom>
            <a:solidFill>
              <a:srgbClr val="FFFFFF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FA28FE7-6746-4D3B-90EE-ED5610263547}"/>
              </a:ext>
            </a:extLst>
          </p:cNvPr>
          <p:cNvSpPr/>
          <p:nvPr/>
        </p:nvSpPr>
        <p:spPr>
          <a:xfrm>
            <a:off x="1852781" y="1807026"/>
            <a:ext cx="83529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>
              <a:defRPr/>
            </a:pPr>
            <a:r>
              <a:rPr lang="en-US" altLang="ko-KR" sz="24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- </a:t>
            </a:r>
            <a:r>
              <a:rPr lang="ko-KR" altLang="en-US" sz="24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생체 인증에 </a:t>
            </a:r>
            <a:r>
              <a:rPr lang="en-US" altLang="ko-KR" sz="24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Computer Vision </a:t>
            </a:r>
            <a:r>
              <a:rPr lang="ko-KR" altLang="en-US" sz="24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기술 활용</a:t>
            </a:r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E0AD87A5-E317-4760-B2D7-75C18E9C7D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4084" y="2441167"/>
            <a:ext cx="4331408" cy="3680234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71DD98D-FA75-4E5A-A9F4-460EE4634D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2703" y="2441167"/>
            <a:ext cx="4197985" cy="3680234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56381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슬라이드 번호 개체 틀 3">
            <a:extLst>
              <a:ext uri="{FF2B5EF4-FFF2-40B4-BE49-F238E27FC236}">
                <a16:creationId xmlns:a16="http://schemas.microsoft.com/office/drawing/2014/main" id="{C739D293-974B-4715-9489-5738C0C935D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93500" y="4327525"/>
            <a:ext cx="698500" cy="365125"/>
          </a:xfrm>
        </p:spPr>
        <p:txBody>
          <a:bodyPr/>
          <a:lstStyle/>
          <a:p>
            <a:pPr algn="l"/>
            <a:fld id="{B0140D06-49F2-4D5F-BE5A-4D36BC1CD237}" type="slidenum">
              <a:rPr lang="ko-KR" altLang="en-US" sz="110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15</a:t>
            </a:fld>
            <a:endParaRPr lang="ko-KR" altLang="en-US" sz="11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718709E-20AE-454B-8196-53990F2F28E6}"/>
              </a:ext>
            </a:extLst>
          </p:cNvPr>
          <p:cNvSpPr txBox="1"/>
          <p:nvPr/>
        </p:nvSpPr>
        <p:spPr>
          <a:xfrm>
            <a:off x="1766129" y="1144992"/>
            <a:ext cx="9235955" cy="4895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적대적 생성 신경망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(Generative Adversarial Network, GAN)</a:t>
            </a:r>
            <a:endParaRPr kumimoji="0" lang="ko-Kore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EF9EE82E-98E4-43D6-8CDF-9861677693A9}"/>
              </a:ext>
            </a:extLst>
          </p:cNvPr>
          <p:cNvGrpSpPr/>
          <p:nvPr/>
        </p:nvGrpSpPr>
        <p:grpSpPr>
          <a:xfrm>
            <a:off x="1189916" y="1147755"/>
            <a:ext cx="414168" cy="414167"/>
            <a:chOff x="686524" y="1612900"/>
            <a:chExt cx="836751" cy="836751"/>
          </a:xfrm>
        </p:grpSpPr>
        <p:sp>
          <p:nvSpPr>
            <p:cNvPr id="83" name="사각형: 둥근 모서리 82">
              <a:extLst>
                <a:ext uri="{FF2B5EF4-FFF2-40B4-BE49-F238E27FC236}">
                  <a16:creationId xmlns:a16="http://schemas.microsoft.com/office/drawing/2014/main" id="{4DE83581-CA98-4F9E-9D69-684EF23AB085}"/>
                </a:ext>
              </a:extLst>
            </p:cNvPr>
            <p:cNvSpPr/>
            <p:nvPr/>
          </p:nvSpPr>
          <p:spPr>
            <a:xfrm>
              <a:off x="686524" y="1612900"/>
              <a:ext cx="836751" cy="836751"/>
            </a:xfrm>
            <a:prstGeom prst="roundRect">
              <a:avLst>
                <a:gd name="adj" fmla="val 24920"/>
              </a:avLst>
            </a:prstGeom>
            <a:solidFill>
              <a:srgbClr val="993300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85" name="사각형: 둥근 모서리 84">
              <a:extLst>
                <a:ext uri="{FF2B5EF4-FFF2-40B4-BE49-F238E27FC236}">
                  <a16:creationId xmlns:a16="http://schemas.microsoft.com/office/drawing/2014/main" id="{6B7C55BD-2310-4BF4-A392-A977374892DD}"/>
                </a:ext>
              </a:extLst>
            </p:cNvPr>
            <p:cNvSpPr/>
            <p:nvPr/>
          </p:nvSpPr>
          <p:spPr>
            <a:xfrm rot="2700000">
              <a:off x="914398" y="1840775"/>
              <a:ext cx="381002" cy="381000"/>
            </a:xfrm>
            <a:prstGeom prst="roundRect">
              <a:avLst>
                <a:gd name="adj" fmla="val 15341"/>
              </a:avLst>
            </a:prstGeom>
            <a:solidFill>
              <a:srgbClr val="FFFFFF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sp>
        <p:nvSpPr>
          <p:cNvPr id="93" name="슬라이드 번호 개체 틀 3">
            <a:extLst>
              <a:ext uri="{FF2B5EF4-FFF2-40B4-BE49-F238E27FC236}">
                <a16:creationId xmlns:a16="http://schemas.microsoft.com/office/drawing/2014/main" id="{73950EBF-F543-4965-94A3-89539C81673A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15</a:t>
            </a:fld>
            <a:endParaRPr lang="ko-KR" altLang="en-US" sz="11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4D63622-9261-4350-B995-F2B64B1AFB8F}"/>
              </a:ext>
            </a:extLst>
          </p:cNvPr>
          <p:cNvSpPr/>
          <p:nvPr/>
        </p:nvSpPr>
        <p:spPr>
          <a:xfrm>
            <a:off x="1766129" y="1634549"/>
            <a:ext cx="11618256" cy="18794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>
              <a:lnSpc>
                <a:spcPct val="150000"/>
              </a:lnSpc>
              <a:defRPr/>
            </a:pPr>
            <a:r>
              <a:rPr lang="en-US" altLang="ko-KR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- </a:t>
            </a:r>
            <a:r>
              <a:rPr lang="ko-KR" altLang="en-US" sz="2000" dirty="0" err="1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이안</a:t>
            </a:r>
            <a:r>
              <a:rPr lang="ko-KR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</a:t>
            </a:r>
            <a:r>
              <a:rPr lang="ko-KR" altLang="en-US" sz="2000" dirty="0" err="1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굿펠로우</a:t>
            </a:r>
            <a:r>
              <a:rPr lang="ko-KR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</a:t>
            </a:r>
            <a:r>
              <a:rPr lang="en-US" altLang="ko-KR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(Ian Goodfellow), 2014</a:t>
            </a:r>
          </a:p>
          <a:p>
            <a:pPr defTabSz="914400">
              <a:lnSpc>
                <a:spcPct val="150000"/>
              </a:lnSpc>
              <a:defRPr/>
            </a:pPr>
            <a:r>
              <a:rPr lang="en-US" altLang="ko-KR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- </a:t>
            </a:r>
            <a:r>
              <a:rPr lang="ko-KR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새로운 데이터를 생성하는 생성자 </a:t>
            </a:r>
            <a:r>
              <a:rPr lang="en-US" altLang="ko-KR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(generator)</a:t>
            </a:r>
            <a:r>
              <a:rPr lang="ko-KR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와</a:t>
            </a:r>
            <a:endParaRPr lang="en-US" altLang="ko-KR" sz="2000" dirty="0">
              <a:solidFill>
                <a:srgbClr val="000000">
                  <a:lumMod val="85000"/>
                  <a:lumOff val="15000"/>
                </a:srgb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  <a:p>
            <a:pPr defTabSz="914400">
              <a:lnSpc>
                <a:spcPct val="150000"/>
              </a:lnSpc>
              <a:defRPr/>
            </a:pPr>
            <a:r>
              <a:rPr lang="en-US" altLang="ko-KR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  </a:t>
            </a:r>
            <a:r>
              <a:rPr lang="ko-KR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이 데이터를 평가하는 </a:t>
            </a:r>
            <a:r>
              <a:rPr lang="ko-KR" altLang="en-US" sz="2000" dirty="0" err="1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구별자</a:t>
            </a:r>
            <a:r>
              <a:rPr lang="ko-KR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</a:t>
            </a:r>
            <a:r>
              <a:rPr lang="en-US" altLang="ko-KR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(discriminator)</a:t>
            </a:r>
            <a:r>
              <a:rPr lang="ko-KR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가 서로 대립하며</a:t>
            </a:r>
            <a:endParaRPr lang="en-US" altLang="ko-KR" sz="2000" dirty="0">
              <a:solidFill>
                <a:srgbClr val="000000">
                  <a:lumMod val="85000"/>
                  <a:lumOff val="15000"/>
                </a:srgb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  <a:p>
            <a:pPr defTabSz="914400">
              <a:lnSpc>
                <a:spcPct val="150000"/>
              </a:lnSpc>
              <a:defRPr/>
            </a:pPr>
            <a:r>
              <a:rPr lang="en-US" altLang="ko-KR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  </a:t>
            </a:r>
            <a:r>
              <a:rPr lang="ko-KR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각각의 성능을 높이는 목적을 달성</a:t>
            </a:r>
          </a:p>
        </p:txBody>
      </p:sp>
      <p:pic>
        <p:nvPicPr>
          <p:cNvPr id="9" name="Picture 2" descr="ian goodfellowì ëí ì´ë¯¸ì§ ê²ìê²°ê³¼">
            <a:extLst>
              <a:ext uri="{FF2B5EF4-FFF2-40B4-BE49-F238E27FC236}">
                <a16:creationId xmlns:a16="http://schemas.microsoft.com/office/drawing/2014/main" id="{78446A82-8E08-4C0D-BC29-0A97BBFF79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7800" y="3429000"/>
            <a:ext cx="2774002" cy="2676008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">
            <a:extLst>
              <a:ext uri="{FF2B5EF4-FFF2-40B4-BE49-F238E27FC236}">
                <a16:creationId xmlns:a16="http://schemas.microsoft.com/office/drawing/2014/main" id="{3B7D8292-2DE6-4DAB-9069-459D45C877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4616" y="3514038"/>
            <a:ext cx="5947484" cy="2676008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689334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TextBox 78">
            <a:extLst>
              <a:ext uri="{FF2B5EF4-FFF2-40B4-BE49-F238E27FC236}">
                <a16:creationId xmlns:a16="http://schemas.microsoft.com/office/drawing/2014/main" id="{D718709E-20AE-454B-8196-53990F2F28E6}"/>
              </a:ext>
            </a:extLst>
          </p:cNvPr>
          <p:cNvSpPr txBox="1"/>
          <p:nvPr/>
        </p:nvSpPr>
        <p:spPr>
          <a:xfrm>
            <a:off x="1766129" y="1144992"/>
            <a:ext cx="9634934" cy="4895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적대적 생성 신경망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(Generative Adversarial Network, GAN)</a:t>
            </a:r>
            <a:endParaRPr kumimoji="0" lang="ko-Kore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EF9EE82E-98E4-43D6-8CDF-9861677693A9}"/>
              </a:ext>
            </a:extLst>
          </p:cNvPr>
          <p:cNvGrpSpPr/>
          <p:nvPr/>
        </p:nvGrpSpPr>
        <p:grpSpPr>
          <a:xfrm>
            <a:off x="1189916" y="1147755"/>
            <a:ext cx="414168" cy="414167"/>
            <a:chOff x="686524" y="1612900"/>
            <a:chExt cx="836751" cy="836751"/>
          </a:xfrm>
        </p:grpSpPr>
        <p:sp>
          <p:nvSpPr>
            <p:cNvPr id="83" name="사각형: 둥근 모서리 82">
              <a:extLst>
                <a:ext uri="{FF2B5EF4-FFF2-40B4-BE49-F238E27FC236}">
                  <a16:creationId xmlns:a16="http://schemas.microsoft.com/office/drawing/2014/main" id="{4DE83581-CA98-4F9E-9D69-684EF23AB085}"/>
                </a:ext>
              </a:extLst>
            </p:cNvPr>
            <p:cNvSpPr/>
            <p:nvPr/>
          </p:nvSpPr>
          <p:spPr>
            <a:xfrm>
              <a:off x="686524" y="1612900"/>
              <a:ext cx="836751" cy="836751"/>
            </a:xfrm>
            <a:prstGeom prst="roundRect">
              <a:avLst>
                <a:gd name="adj" fmla="val 24920"/>
              </a:avLst>
            </a:prstGeom>
            <a:solidFill>
              <a:srgbClr val="993300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85" name="사각형: 둥근 모서리 84">
              <a:extLst>
                <a:ext uri="{FF2B5EF4-FFF2-40B4-BE49-F238E27FC236}">
                  <a16:creationId xmlns:a16="http://schemas.microsoft.com/office/drawing/2014/main" id="{6B7C55BD-2310-4BF4-A392-A977374892DD}"/>
                </a:ext>
              </a:extLst>
            </p:cNvPr>
            <p:cNvSpPr/>
            <p:nvPr/>
          </p:nvSpPr>
          <p:spPr>
            <a:xfrm rot="2700000">
              <a:off x="914398" y="1840775"/>
              <a:ext cx="381002" cy="381000"/>
            </a:xfrm>
            <a:prstGeom prst="roundRect">
              <a:avLst>
                <a:gd name="adj" fmla="val 15341"/>
              </a:avLst>
            </a:prstGeom>
            <a:solidFill>
              <a:srgbClr val="FFFFFF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03DEADD2-0369-45C1-A60C-C802B88B9721}"/>
              </a:ext>
            </a:extLst>
          </p:cNvPr>
          <p:cNvSpPr/>
          <p:nvPr/>
        </p:nvSpPr>
        <p:spPr>
          <a:xfrm>
            <a:off x="1766129" y="1689535"/>
            <a:ext cx="11252496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>
              <a:lnSpc>
                <a:spcPct val="150000"/>
              </a:lnSpc>
              <a:defRPr/>
            </a:pPr>
            <a:r>
              <a:rPr lang="en-US" altLang="ko-KR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- </a:t>
            </a:r>
            <a:r>
              <a:rPr lang="ko-KR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가짜 얼굴 생성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D24C2C38-F508-4226-B561-5AF461B7A984}"/>
              </a:ext>
            </a:extLst>
          </p:cNvPr>
          <p:cNvGrpSpPr/>
          <p:nvPr/>
        </p:nvGrpSpPr>
        <p:grpSpPr>
          <a:xfrm>
            <a:off x="2597770" y="2345616"/>
            <a:ext cx="6996460" cy="3815943"/>
            <a:chOff x="3878756" y="6211391"/>
            <a:chExt cx="7003308" cy="3819678"/>
          </a:xfrm>
        </p:grpSpPr>
        <p:pic>
          <p:nvPicPr>
            <p:cNvPr id="8" name="Picture 2" descr="adversarial networks imageì ëí ì´ë¯¸ì§ ê²ìê²°ê³¼">
              <a:extLst>
                <a:ext uri="{FF2B5EF4-FFF2-40B4-BE49-F238E27FC236}">
                  <a16:creationId xmlns:a16="http://schemas.microsoft.com/office/drawing/2014/main" id="{3122C5AD-92E2-417E-874E-0FC772AA010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390"/>
            <a:stretch/>
          </p:blipFill>
          <p:spPr bwMode="auto">
            <a:xfrm>
              <a:off x="3878756" y="6243125"/>
              <a:ext cx="6480480" cy="3787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7" descr="https://4.bp.blogspot.com/-QfgccPH6_m0/WONBDxjjtJI/AAAAAAAABh0/lpxaxGzZcwYKKqraNfTweTplKvL0zlSsgCK4B/s1600/began_1.PNG">
              <a:extLst>
                <a:ext uri="{FF2B5EF4-FFF2-40B4-BE49-F238E27FC236}">
                  <a16:creationId xmlns:a16="http://schemas.microsoft.com/office/drawing/2014/main" id="{E34F7E30-5912-46B2-96CE-AD5FCDA1FD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61784" y="6211391"/>
              <a:ext cx="2520280" cy="15785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9412726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TextBox 78">
            <a:extLst>
              <a:ext uri="{FF2B5EF4-FFF2-40B4-BE49-F238E27FC236}">
                <a16:creationId xmlns:a16="http://schemas.microsoft.com/office/drawing/2014/main" id="{D718709E-20AE-454B-8196-53990F2F28E6}"/>
              </a:ext>
            </a:extLst>
          </p:cNvPr>
          <p:cNvSpPr txBox="1"/>
          <p:nvPr/>
        </p:nvSpPr>
        <p:spPr>
          <a:xfrm>
            <a:off x="1766129" y="1144992"/>
            <a:ext cx="9235955" cy="4895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적대적 생성 신경망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(Generative Adversarial Network, GAN)</a:t>
            </a:r>
            <a:endParaRPr kumimoji="0" lang="ko-Kore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EF9EE82E-98E4-43D6-8CDF-9861677693A9}"/>
              </a:ext>
            </a:extLst>
          </p:cNvPr>
          <p:cNvGrpSpPr/>
          <p:nvPr/>
        </p:nvGrpSpPr>
        <p:grpSpPr>
          <a:xfrm>
            <a:off x="1189916" y="1147755"/>
            <a:ext cx="414168" cy="414167"/>
            <a:chOff x="686524" y="1612900"/>
            <a:chExt cx="836751" cy="836751"/>
          </a:xfrm>
        </p:grpSpPr>
        <p:sp>
          <p:nvSpPr>
            <p:cNvPr id="83" name="사각형: 둥근 모서리 82">
              <a:extLst>
                <a:ext uri="{FF2B5EF4-FFF2-40B4-BE49-F238E27FC236}">
                  <a16:creationId xmlns:a16="http://schemas.microsoft.com/office/drawing/2014/main" id="{4DE83581-CA98-4F9E-9D69-684EF23AB085}"/>
                </a:ext>
              </a:extLst>
            </p:cNvPr>
            <p:cNvSpPr/>
            <p:nvPr/>
          </p:nvSpPr>
          <p:spPr>
            <a:xfrm>
              <a:off x="686524" y="1612900"/>
              <a:ext cx="836751" cy="836751"/>
            </a:xfrm>
            <a:prstGeom prst="roundRect">
              <a:avLst>
                <a:gd name="adj" fmla="val 24920"/>
              </a:avLst>
            </a:prstGeom>
            <a:solidFill>
              <a:srgbClr val="993300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85" name="사각형: 둥근 모서리 84">
              <a:extLst>
                <a:ext uri="{FF2B5EF4-FFF2-40B4-BE49-F238E27FC236}">
                  <a16:creationId xmlns:a16="http://schemas.microsoft.com/office/drawing/2014/main" id="{6B7C55BD-2310-4BF4-A392-A977374892DD}"/>
                </a:ext>
              </a:extLst>
            </p:cNvPr>
            <p:cNvSpPr/>
            <p:nvPr/>
          </p:nvSpPr>
          <p:spPr>
            <a:xfrm rot="2700000">
              <a:off x="914398" y="1840775"/>
              <a:ext cx="381002" cy="381000"/>
            </a:xfrm>
            <a:prstGeom prst="roundRect">
              <a:avLst>
                <a:gd name="adj" fmla="val 15341"/>
              </a:avLst>
            </a:prstGeom>
            <a:solidFill>
              <a:srgbClr val="FFFFFF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5A17FCD-358F-4AF6-9136-0D9A67687FC8}"/>
              </a:ext>
            </a:extLst>
          </p:cNvPr>
          <p:cNvSpPr/>
          <p:nvPr/>
        </p:nvSpPr>
        <p:spPr>
          <a:xfrm>
            <a:off x="1804762" y="1632240"/>
            <a:ext cx="11252496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>
              <a:lnSpc>
                <a:spcPct val="150000"/>
              </a:lnSpc>
              <a:defRPr/>
            </a:pPr>
            <a:r>
              <a:rPr lang="en-US" altLang="ko-KR" sz="24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- </a:t>
            </a:r>
            <a:r>
              <a:rPr lang="ko-KR" altLang="en-US" sz="24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각종 이미지 변환에 활용</a:t>
            </a:r>
          </a:p>
        </p:txBody>
      </p:sp>
      <p:pic>
        <p:nvPicPr>
          <p:cNvPr id="12" name="Picture 5">
            <a:extLst>
              <a:ext uri="{FF2B5EF4-FFF2-40B4-BE49-F238E27FC236}">
                <a16:creationId xmlns:a16="http://schemas.microsoft.com/office/drawing/2014/main" id="{15DE1175-5EE6-4454-8A3D-9FB1BA1155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712" y="2454787"/>
            <a:ext cx="5323230" cy="26804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9" descr="gan ì¹í°ì ëí ì´ë¯¸ì§ ê²ìê²°ê³¼">
            <a:extLst>
              <a:ext uri="{FF2B5EF4-FFF2-40B4-BE49-F238E27FC236}">
                <a16:creationId xmlns:a16="http://schemas.microsoft.com/office/drawing/2014/main" id="{B6E10955-3FDB-4296-9A37-1709E01030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5103" y="1561922"/>
            <a:ext cx="4429902" cy="1949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baby filter avengersì ëí ì´ë¯¸ì§ ê²ìê²°ê³¼">
            <a:extLst>
              <a:ext uri="{FF2B5EF4-FFF2-40B4-BE49-F238E27FC236}">
                <a16:creationId xmlns:a16="http://schemas.microsoft.com/office/drawing/2014/main" id="{286B48C0-E40E-4BE7-87D4-F5A3225006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9578" y="3795033"/>
            <a:ext cx="2160951" cy="2160951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C18F921E-AA6C-45F7-915C-343AFE2B17A5}"/>
              </a:ext>
            </a:extLst>
          </p:cNvPr>
          <p:cNvSpPr/>
          <p:nvPr/>
        </p:nvSpPr>
        <p:spPr>
          <a:xfrm>
            <a:off x="1037516" y="5135279"/>
            <a:ext cx="4646838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400">
              <a:lnSpc>
                <a:spcPct val="150000"/>
              </a:lnSpc>
              <a:defRPr/>
            </a:pPr>
            <a:r>
              <a:rPr lang="ko-KR" altLang="en-US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원하는 조건의 얼굴 만들기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E559E95-6288-4C5D-A8E7-4A2C185F93DA}"/>
              </a:ext>
            </a:extLst>
          </p:cNvPr>
          <p:cNvSpPr/>
          <p:nvPr/>
        </p:nvSpPr>
        <p:spPr>
          <a:xfrm>
            <a:off x="7237357" y="3141517"/>
            <a:ext cx="3585394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400">
              <a:lnSpc>
                <a:spcPct val="150000"/>
              </a:lnSpc>
              <a:defRPr/>
            </a:pPr>
            <a:r>
              <a:rPr lang="ko-KR" altLang="en-US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웹툰 스타일 변환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E96AE79-CCAE-4125-96C6-987B66B5B905}"/>
              </a:ext>
            </a:extLst>
          </p:cNvPr>
          <p:cNvSpPr/>
          <p:nvPr/>
        </p:nvSpPr>
        <p:spPr>
          <a:xfrm>
            <a:off x="7309246" y="5886160"/>
            <a:ext cx="3585394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400">
              <a:lnSpc>
                <a:spcPct val="150000"/>
              </a:lnSpc>
              <a:defRPr/>
            </a:pPr>
            <a:r>
              <a:rPr lang="ko-KR" altLang="en-US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성별 반전</a:t>
            </a:r>
          </a:p>
        </p:txBody>
      </p:sp>
    </p:spTree>
    <p:extLst>
      <p:ext uri="{BB962C8B-B14F-4D97-AF65-F5344CB8AC3E}">
        <p14:creationId xmlns:p14="http://schemas.microsoft.com/office/powerpoint/2010/main" val="33409703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TextBox 78">
            <a:extLst>
              <a:ext uri="{FF2B5EF4-FFF2-40B4-BE49-F238E27FC236}">
                <a16:creationId xmlns:a16="http://schemas.microsoft.com/office/drawing/2014/main" id="{D718709E-20AE-454B-8196-53990F2F28E6}"/>
              </a:ext>
            </a:extLst>
          </p:cNvPr>
          <p:cNvSpPr txBox="1"/>
          <p:nvPr/>
        </p:nvSpPr>
        <p:spPr>
          <a:xfrm>
            <a:off x="1766129" y="1144992"/>
            <a:ext cx="9235955" cy="4895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적대적 생성 신경망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(Generative Adversarial Network, GAN)</a:t>
            </a:r>
            <a:endParaRPr kumimoji="0" lang="ko-Kore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EF9EE82E-98E4-43D6-8CDF-9861677693A9}"/>
              </a:ext>
            </a:extLst>
          </p:cNvPr>
          <p:cNvGrpSpPr/>
          <p:nvPr/>
        </p:nvGrpSpPr>
        <p:grpSpPr>
          <a:xfrm>
            <a:off x="1189916" y="1147755"/>
            <a:ext cx="414168" cy="414167"/>
            <a:chOff x="686524" y="1612900"/>
            <a:chExt cx="836751" cy="836751"/>
          </a:xfrm>
        </p:grpSpPr>
        <p:sp>
          <p:nvSpPr>
            <p:cNvPr id="83" name="사각형: 둥근 모서리 82">
              <a:extLst>
                <a:ext uri="{FF2B5EF4-FFF2-40B4-BE49-F238E27FC236}">
                  <a16:creationId xmlns:a16="http://schemas.microsoft.com/office/drawing/2014/main" id="{4DE83581-CA98-4F9E-9D69-684EF23AB085}"/>
                </a:ext>
              </a:extLst>
            </p:cNvPr>
            <p:cNvSpPr/>
            <p:nvPr/>
          </p:nvSpPr>
          <p:spPr>
            <a:xfrm>
              <a:off x="686524" y="1612900"/>
              <a:ext cx="836751" cy="836751"/>
            </a:xfrm>
            <a:prstGeom prst="roundRect">
              <a:avLst>
                <a:gd name="adj" fmla="val 24920"/>
              </a:avLst>
            </a:prstGeom>
            <a:solidFill>
              <a:srgbClr val="993300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85" name="사각형: 둥근 모서리 84">
              <a:extLst>
                <a:ext uri="{FF2B5EF4-FFF2-40B4-BE49-F238E27FC236}">
                  <a16:creationId xmlns:a16="http://schemas.microsoft.com/office/drawing/2014/main" id="{6B7C55BD-2310-4BF4-A392-A977374892DD}"/>
                </a:ext>
              </a:extLst>
            </p:cNvPr>
            <p:cNvSpPr/>
            <p:nvPr/>
          </p:nvSpPr>
          <p:spPr>
            <a:xfrm rot="2700000">
              <a:off x="914398" y="1840775"/>
              <a:ext cx="381002" cy="381000"/>
            </a:xfrm>
            <a:prstGeom prst="roundRect">
              <a:avLst>
                <a:gd name="adj" fmla="val 15341"/>
              </a:avLst>
            </a:prstGeom>
            <a:solidFill>
              <a:srgbClr val="FFFFFF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351FD70F-9481-4F1D-8D43-8A5BD4354131}"/>
              </a:ext>
            </a:extLst>
          </p:cNvPr>
          <p:cNvGrpSpPr/>
          <p:nvPr/>
        </p:nvGrpSpPr>
        <p:grpSpPr>
          <a:xfrm>
            <a:off x="3568699" y="1649551"/>
            <a:ext cx="5461001" cy="4646616"/>
            <a:chOff x="6352167" y="4061715"/>
            <a:chExt cx="7217393" cy="6141084"/>
          </a:xfrm>
        </p:grpSpPr>
        <p:pic>
          <p:nvPicPr>
            <p:cNvPr id="7" name="Picture 6" descr="stargan 이미지 검색결과">
              <a:extLst>
                <a:ext uri="{FF2B5EF4-FFF2-40B4-BE49-F238E27FC236}">
                  <a16:creationId xmlns:a16="http://schemas.microsoft.com/office/drawing/2014/main" id="{1F6904C7-C308-4E69-88E5-7F773AE894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52167" y="6931407"/>
              <a:ext cx="7217393" cy="32713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2" descr="stackGAN 이미지 검색결과">
              <a:extLst>
                <a:ext uri="{FF2B5EF4-FFF2-40B4-BE49-F238E27FC236}">
                  <a16:creationId xmlns:a16="http://schemas.microsoft.com/office/drawing/2014/main" id="{68D3003A-537F-4AB1-A876-D1DBAD2DFDA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856" r="1469" b="80318"/>
            <a:stretch/>
          </p:blipFill>
          <p:spPr bwMode="auto">
            <a:xfrm>
              <a:off x="7070338" y="4061715"/>
              <a:ext cx="5790852" cy="8640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2" descr="stackGAN 이미지 검색결과">
              <a:extLst>
                <a:ext uri="{FF2B5EF4-FFF2-40B4-BE49-F238E27FC236}">
                  <a16:creationId xmlns:a16="http://schemas.microsoft.com/office/drawing/2014/main" id="{BF7F1D54-02D8-4F4B-8DEF-59C36AE621B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856" t="58216" r="1469" b="4297"/>
            <a:stretch/>
          </p:blipFill>
          <p:spPr bwMode="auto">
            <a:xfrm>
              <a:off x="7065438" y="5059508"/>
              <a:ext cx="5790852" cy="16458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8191977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TextBox 78">
            <a:extLst>
              <a:ext uri="{FF2B5EF4-FFF2-40B4-BE49-F238E27FC236}">
                <a16:creationId xmlns:a16="http://schemas.microsoft.com/office/drawing/2014/main" id="{D718709E-20AE-454B-8196-53990F2F28E6}"/>
              </a:ext>
            </a:extLst>
          </p:cNvPr>
          <p:cNvSpPr txBox="1"/>
          <p:nvPr/>
        </p:nvSpPr>
        <p:spPr>
          <a:xfrm>
            <a:off x="1766129" y="1144992"/>
            <a:ext cx="9162221" cy="4895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적대적 생성 신경망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(Generative Adversarial Network, GAN)</a:t>
            </a:r>
            <a:endParaRPr kumimoji="0" lang="ko-Kore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EF9EE82E-98E4-43D6-8CDF-9861677693A9}"/>
              </a:ext>
            </a:extLst>
          </p:cNvPr>
          <p:cNvGrpSpPr/>
          <p:nvPr/>
        </p:nvGrpSpPr>
        <p:grpSpPr>
          <a:xfrm>
            <a:off x="1189916" y="1147755"/>
            <a:ext cx="414168" cy="414167"/>
            <a:chOff x="686524" y="1612900"/>
            <a:chExt cx="836751" cy="836751"/>
          </a:xfrm>
        </p:grpSpPr>
        <p:sp>
          <p:nvSpPr>
            <p:cNvPr id="83" name="사각형: 둥근 모서리 82">
              <a:extLst>
                <a:ext uri="{FF2B5EF4-FFF2-40B4-BE49-F238E27FC236}">
                  <a16:creationId xmlns:a16="http://schemas.microsoft.com/office/drawing/2014/main" id="{4DE83581-CA98-4F9E-9D69-684EF23AB085}"/>
                </a:ext>
              </a:extLst>
            </p:cNvPr>
            <p:cNvSpPr/>
            <p:nvPr/>
          </p:nvSpPr>
          <p:spPr>
            <a:xfrm>
              <a:off x="686524" y="1612900"/>
              <a:ext cx="836751" cy="836751"/>
            </a:xfrm>
            <a:prstGeom prst="roundRect">
              <a:avLst>
                <a:gd name="adj" fmla="val 24920"/>
              </a:avLst>
            </a:prstGeom>
            <a:solidFill>
              <a:srgbClr val="993300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85" name="사각형: 둥근 모서리 84">
              <a:extLst>
                <a:ext uri="{FF2B5EF4-FFF2-40B4-BE49-F238E27FC236}">
                  <a16:creationId xmlns:a16="http://schemas.microsoft.com/office/drawing/2014/main" id="{6B7C55BD-2310-4BF4-A392-A977374892DD}"/>
                </a:ext>
              </a:extLst>
            </p:cNvPr>
            <p:cNvSpPr/>
            <p:nvPr/>
          </p:nvSpPr>
          <p:spPr>
            <a:xfrm rot="2700000">
              <a:off x="914398" y="1840775"/>
              <a:ext cx="381002" cy="381000"/>
            </a:xfrm>
            <a:prstGeom prst="roundRect">
              <a:avLst>
                <a:gd name="adj" fmla="val 15341"/>
              </a:avLst>
            </a:prstGeom>
            <a:solidFill>
              <a:srgbClr val="FFFFFF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pic>
        <p:nvPicPr>
          <p:cNvPr id="6" name="Picture 4" descr="cycle gan gifì ëí ì´ë¯¸ì§ ê²ìê²°ê³¼">
            <a:extLst>
              <a:ext uri="{FF2B5EF4-FFF2-40B4-BE49-F238E27FC236}">
                <a16:creationId xmlns:a16="http://schemas.microsoft.com/office/drawing/2014/main" id="{64C0B6AB-0570-4CA4-9F3E-C0CB27E204D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909" y="2451665"/>
            <a:ext cx="10194182" cy="291262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06307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TextBox 151">
            <a:extLst>
              <a:ext uri="{FF2B5EF4-FFF2-40B4-BE49-F238E27FC236}">
                <a16:creationId xmlns:a16="http://schemas.microsoft.com/office/drawing/2014/main" id="{26D3E4B5-70F4-4BBD-B32E-C2BA936F726F}"/>
              </a:ext>
            </a:extLst>
          </p:cNvPr>
          <p:cNvSpPr txBox="1"/>
          <p:nvPr/>
        </p:nvSpPr>
        <p:spPr>
          <a:xfrm>
            <a:off x="796175" y="2933785"/>
            <a:ext cx="10900953" cy="64633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en-US" altLang="ko-KR" sz="3600" b="0" dirty="0">
                <a:solidFill>
                  <a:schemeClr val="bg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EAI: </a:t>
            </a:r>
            <a:r>
              <a:rPr lang="en-US" altLang="ko-KR" sz="3600" dirty="0">
                <a:solidFill>
                  <a:schemeClr val="bg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AI</a:t>
            </a:r>
            <a:r>
              <a:rPr lang="ko-KR" altLang="en-US" sz="3600" dirty="0">
                <a:solidFill>
                  <a:schemeClr val="bg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 </a:t>
            </a:r>
            <a:r>
              <a:rPr lang="ko-KR" altLang="en-US" sz="3600" dirty="0" err="1">
                <a:solidFill>
                  <a:schemeClr val="bg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얼리어답터를</a:t>
            </a:r>
            <a:r>
              <a:rPr lang="ko-KR" altLang="en-US" sz="3600" dirty="0">
                <a:solidFill>
                  <a:schemeClr val="bg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 위한 인공지능 원리 이해</a:t>
            </a:r>
            <a:endParaRPr lang="ko-KR" altLang="en-US" sz="3600" b="0" dirty="0">
              <a:solidFill>
                <a:schemeClr val="bg1">
                  <a:lumMod val="75000"/>
                  <a:lumOff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38E6DF89-89E9-47D0-883D-02F9D8536562}"/>
              </a:ext>
            </a:extLst>
          </p:cNvPr>
          <p:cNvSpPr txBox="1"/>
          <p:nvPr/>
        </p:nvSpPr>
        <p:spPr>
          <a:xfrm>
            <a:off x="1914174" y="4067808"/>
            <a:ext cx="4541739" cy="4616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ko-KR" altLang="en-US" sz="2400" b="1" kern="1200" dirty="0">
                <a:solidFill>
                  <a:schemeClr val="bg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딥러닝 기초 </a:t>
            </a:r>
            <a:r>
              <a:rPr lang="en-US" altLang="ko-KR" sz="2400" b="1" kern="1200" dirty="0">
                <a:solidFill>
                  <a:schemeClr val="bg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0476F592-88B1-45C2-A8D0-9B0AB67955F9}"/>
              </a:ext>
            </a:extLst>
          </p:cNvPr>
          <p:cNvSpPr/>
          <p:nvPr/>
        </p:nvSpPr>
        <p:spPr>
          <a:xfrm>
            <a:off x="1238889" y="4013502"/>
            <a:ext cx="570280" cy="570278"/>
          </a:xfrm>
          <a:prstGeom prst="roundRect">
            <a:avLst>
              <a:gd name="adj" fmla="val 9986"/>
            </a:avLst>
          </a:prstGeom>
          <a:solidFill>
            <a:srgbClr val="CEC3C0"/>
          </a:solidFill>
          <a:ln w="22225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38100" h="38100"/>
          </a:sp3d>
        </p:spPr>
        <p:txBody>
          <a:bodyPr lIns="0" tIns="0" rIns="0" bIns="0" rtlCol="0" anchor="ctr">
            <a:noAutofit/>
          </a:bodyPr>
          <a:lstStyle/>
          <a:p>
            <a:pPr algn="ctr" defTabSz="914400"/>
            <a:r>
              <a:rPr lang="en-US" altLang="ko-KR" sz="2400" b="1" kern="0" dirty="0">
                <a:ln w="19050">
                  <a:solidFill>
                    <a:srgbClr val="331608"/>
                  </a:solidFill>
                </a:ln>
                <a:solidFill>
                  <a:srgbClr val="FFFF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02</a:t>
            </a:r>
            <a:endParaRPr lang="ko-KR" altLang="en-US" sz="2400" b="1" kern="0" dirty="0">
              <a:ln w="19050">
                <a:solidFill>
                  <a:srgbClr val="331608"/>
                </a:solidFill>
              </a:ln>
              <a:solidFill>
                <a:srgbClr val="FFFFFF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42572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TextBox 78">
            <a:extLst>
              <a:ext uri="{FF2B5EF4-FFF2-40B4-BE49-F238E27FC236}">
                <a16:creationId xmlns:a16="http://schemas.microsoft.com/office/drawing/2014/main" id="{D718709E-20AE-454B-8196-53990F2F28E6}"/>
              </a:ext>
            </a:extLst>
          </p:cNvPr>
          <p:cNvSpPr txBox="1"/>
          <p:nvPr/>
        </p:nvSpPr>
        <p:spPr>
          <a:xfrm>
            <a:off x="1766129" y="1144992"/>
            <a:ext cx="9162221" cy="4895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적대적 생성 신경망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(Generative Adversarial Network, GAN)</a:t>
            </a:r>
            <a:endParaRPr kumimoji="0" lang="ko-Kore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EF9EE82E-98E4-43D6-8CDF-9861677693A9}"/>
              </a:ext>
            </a:extLst>
          </p:cNvPr>
          <p:cNvGrpSpPr/>
          <p:nvPr/>
        </p:nvGrpSpPr>
        <p:grpSpPr>
          <a:xfrm>
            <a:off x="1189916" y="1147755"/>
            <a:ext cx="414168" cy="414167"/>
            <a:chOff x="686524" y="1612900"/>
            <a:chExt cx="836751" cy="836751"/>
          </a:xfrm>
        </p:grpSpPr>
        <p:sp>
          <p:nvSpPr>
            <p:cNvPr id="83" name="사각형: 둥근 모서리 82">
              <a:extLst>
                <a:ext uri="{FF2B5EF4-FFF2-40B4-BE49-F238E27FC236}">
                  <a16:creationId xmlns:a16="http://schemas.microsoft.com/office/drawing/2014/main" id="{4DE83581-CA98-4F9E-9D69-684EF23AB085}"/>
                </a:ext>
              </a:extLst>
            </p:cNvPr>
            <p:cNvSpPr/>
            <p:nvPr/>
          </p:nvSpPr>
          <p:spPr>
            <a:xfrm>
              <a:off x="686524" y="1612900"/>
              <a:ext cx="836751" cy="836751"/>
            </a:xfrm>
            <a:prstGeom prst="roundRect">
              <a:avLst>
                <a:gd name="adj" fmla="val 24920"/>
              </a:avLst>
            </a:prstGeom>
            <a:solidFill>
              <a:srgbClr val="993300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85" name="사각형: 둥근 모서리 84">
              <a:extLst>
                <a:ext uri="{FF2B5EF4-FFF2-40B4-BE49-F238E27FC236}">
                  <a16:creationId xmlns:a16="http://schemas.microsoft.com/office/drawing/2014/main" id="{6B7C55BD-2310-4BF4-A392-A977374892DD}"/>
                </a:ext>
              </a:extLst>
            </p:cNvPr>
            <p:cNvSpPr/>
            <p:nvPr/>
          </p:nvSpPr>
          <p:spPr>
            <a:xfrm rot="2700000">
              <a:off x="914398" y="1840775"/>
              <a:ext cx="381002" cy="381000"/>
            </a:xfrm>
            <a:prstGeom prst="roundRect">
              <a:avLst>
                <a:gd name="adj" fmla="val 15341"/>
              </a:avLst>
            </a:prstGeom>
            <a:solidFill>
              <a:srgbClr val="FFFFFF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393F27ED-BF1E-4CAD-BEEB-62EEF3B075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8514" y="1784482"/>
            <a:ext cx="7034971" cy="4534763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647743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슬라이드 번호 개체 틀 3">
            <a:extLst>
              <a:ext uri="{FF2B5EF4-FFF2-40B4-BE49-F238E27FC236}">
                <a16:creationId xmlns:a16="http://schemas.microsoft.com/office/drawing/2014/main" id="{C739D293-974B-4715-9489-5738C0C935D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93500" y="4327525"/>
            <a:ext cx="698500" cy="365125"/>
          </a:xfrm>
        </p:spPr>
        <p:txBody>
          <a:bodyPr/>
          <a:lstStyle/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21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0361878-FAAD-42EF-A4F4-9A8A34B1FF2F}"/>
              </a:ext>
            </a:extLst>
          </p:cNvPr>
          <p:cNvGrpSpPr/>
          <p:nvPr/>
        </p:nvGrpSpPr>
        <p:grpSpPr>
          <a:xfrm>
            <a:off x="620956" y="1073049"/>
            <a:ext cx="9173284" cy="489557"/>
            <a:chOff x="1189916" y="1144994"/>
            <a:chExt cx="9173284" cy="489557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718709E-20AE-454B-8196-53990F2F28E6}"/>
                </a:ext>
              </a:extLst>
            </p:cNvPr>
            <p:cNvSpPr txBox="1"/>
            <p:nvPr/>
          </p:nvSpPr>
          <p:spPr>
            <a:xfrm>
              <a:off x="1766129" y="1144994"/>
              <a:ext cx="8597071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자연어 처리 </a:t>
              </a:r>
              <a:r>
                <a:rPr lang="en-US" altLang="ko-KR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(Natural Language Processing, NLP)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EF9EE82E-98E4-43D6-8CDF-9861677693A9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83" name="사각형: 둥근 모서리 82">
                <a:extLst>
                  <a:ext uri="{FF2B5EF4-FFF2-40B4-BE49-F238E27FC236}">
                    <a16:creationId xmlns:a16="http://schemas.microsoft.com/office/drawing/2014/main" id="{4DE83581-CA98-4F9E-9D69-684EF23AB085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85" name="사각형: 둥근 모서리 84">
                <a:extLst>
                  <a:ext uri="{FF2B5EF4-FFF2-40B4-BE49-F238E27FC236}">
                    <a16:creationId xmlns:a16="http://schemas.microsoft.com/office/drawing/2014/main" id="{6B7C55BD-2310-4BF4-A392-A977374892DD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21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0" name="Google Shape;215;p33">
            <a:extLst>
              <a:ext uri="{FF2B5EF4-FFF2-40B4-BE49-F238E27FC236}">
                <a16:creationId xmlns:a16="http://schemas.microsoft.com/office/drawing/2014/main" id="{F1247136-EECC-47EE-9BBA-1B7C8D7AA89A}"/>
              </a:ext>
            </a:extLst>
          </p:cNvPr>
          <p:cNvSpPr/>
          <p:nvPr/>
        </p:nvSpPr>
        <p:spPr>
          <a:xfrm>
            <a:off x="1355866" y="1744522"/>
            <a:ext cx="9480267" cy="1171398"/>
          </a:xfrm>
          <a:prstGeom prst="rect">
            <a:avLst/>
          </a:prstGeom>
          <a:solidFill>
            <a:srgbClr val="CB6B23">
              <a:lumMod val="20000"/>
              <a:lumOff val="80000"/>
            </a:srgbClr>
          </a:solidFill>
          <a:ln>
            <a:solidFill>
              <a:srgbClr val="E3E4FB"/>
            </a:solidFill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0000" rIns="45719" anchor="ctr"/>
          <a:lstStyle/>
          <a:p>
            <a:pPr defTabSz="914400">
              <a:lnSpc>
                <a:spcPct val="150000"/>
              </a:lnSpc>
            </a:pPr>
            <a:r>
              <a:rPr lang="ko-KR" altLang="en-US" sz="2000" b="1" kern="0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인간의 언어 현상을 컴퓨터와 같은 기계를 이용해서 모사</a:t>
            </a:r>
            <a:r>
              <a:rPr lang="ko-KR" altLang="en-US" sz="2000" b="1" kern="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할 수 있도록 연구하고 이를 구현하는 인공지능의 주요 분야 중 하나</a:t>
            </a:r>
          </a:p>
        </p:txBody>
      </p:sp>
      <p:pic>
        <p:nvPicPr>
          <p:cNvPr id="12" name="Picture 2" descr="Understanding Natural Language Processing -A Beginner&amp;#39;s Guide -">
            <a:extLst>
              <a:ext uri="{FF2B5EF4-FFF2-40B4-BE49-F238E27FC236}">
                <a16:creationId xmlns:a16="http://schemas.microsoft.com/office/drawing/2014/main" id="{795D6992-5C82-465F-A976-579E5EF6A0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3403" y="3355222"/>
            <a:ext cx="7105192" cy="2674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87274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슬라이드 번호 개체 틀 3">
            <a:extLst>
              <a:ext uri="{FF2B5EF4-FFF2-40B4-BE49-F238E27FC236}">
                <a16:creationId xmlns:a16="http://schemas.microsoft.com/office/drawing/2014/main" id="{C739D293-974B-4715-9489-5738C0C935D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93500" y="4327525"/>
            <a:ext cx="698500" cy="365125"/>
          </a:xfrm>
        </p:spPr>
        <p:txBody>
          <a:bodyPr/>
          <a:lstStyle/>
          <a:p>
            <a:pPr algn="l"/>
            <a:fld id="{B0140D06-49F2-4D5F-BE5A-4D36BC1CD237}" type="slidenum">
              <a:rPr lang="ko-KR" altLang="en-US" sz="110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22</a:t>
            </a:fld>
            <a:endParaRPr lang="ko-KR" altLang="en-US" sz="11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718709E-20AE-454B-8196-53990F2F28E6}"/>
              </a:ext>
            </a:extLst>
          </p:cNvPr>
          <p:cNvSpPr txBox="1"/>
          <p:nvPr/>
        </p:nvSpPr>
        <p:spPr>
          <a:xfrm>
            <a:off x="1766129" y="1144994"/>
            <a:ext cx="7771410" cy="4895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자연언어처리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(Natural Language Processing, NLP)</a:t>
            </a:r>
            <a:endParaRPr kumimoji="0" lang="ko-Kore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EF9EE82E-98E4-43D6-8CDF-9861677693A9}"/>
              </a:ext>
            </a:extLst>
          </p:cNvPr>
          <p:cNvGrpSpPr/>
          <p:nvPr/>
        </p:nvGrpSpPr>
        <p:grpSpPr>
          <a:xfrm>
            <a:off x="1189916" y="1147755"/>
            <a:ext cx="414168" cy="414167"/>
            <a:chOff x="686524" y="1612900"/>
            <a:chExt cx="836751" cy="836751"/>
          </a:xfrm>
        </p:grpSpPr>
        <p:sp>
          <p:nvSpPr>
            <p:cNvPr id="83" name="사각형: 둥근 모서리 82">
              <a:extLst>
                <a:ext uri="{FF2B5EF4-FFF2-40B4-BE49-F238E27FC236}">
                  <a16:creationId xmlns:a16="http://schemas.microsoft.com/office/drawing/2014/main" id="{4DE83581-CA98-4F9E-9D69-684EF23AB085}"/>
                </a:ext>
              </a:extLst>
            </p:cNvPr>
            <p:cNvSpPr/>
            <p:nvPr/>
          </p:nvSpPr>
          <p:spPr>
            <a:xfrm>
              <a:off x="686524" y="1612900"/>
              <a:ext cx="836751" cy="836751"/>
            </a:xfrm>
            <a:prstGeom prst="roundRect">
              <a:avLst>
                <a:gd name="adj" fmla="val 24920"/>
              </a:avLst>
            </a:prstGeom>
            <a:solidFill>
              <a:srgbClr val="993300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85" name="사각형: 둥근 모서리 84">
              <a:extLst>
                <a:ext uri="{FF2B5EF4-FFF2-40B4-BE49-F238E27FC236}">
                  <a16:creationId xmlns:a16="http://schemas.microsoft.com/office/drawing/2014/main" id="{6B7C55BD-2310-4BF4-A392-A977374892DD}"/>
                </a:ext>
              </a:extLst>
            </p:cNvPr>
            <p:cNvSpPr/>
            <p:nvPr/>
          </p:nvSpPr>
          <p:spPr>
            <a:xfrm rot="2700000">
              <a:off x="914398" y="1840775"/>
              <a:ext cx="381002" cy="381000"/>
            </a:xfrm>
            <a:prstGeom prst="roundRect">
              <a:avLst>
                <a:gd name="adj" fmla="val 15341"/>
              </a:avLst>
            </a:prstGeom>
            <a:solidFill>
              <a:srgbClr val="FFFFFF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sp>
        <p:nvSpPr>
          <p:cNvPr id="93" name="슬라이드 번호 개체 틀 3">
            <a:extLst>
              <a:ext uri="{FF2B5EF4-FFF2-40B4-BE49-F238E27FC236}">
                <a16:creationId xmlns:a16="http://schemas.microsoft.com/office/drawing/2014/main" id="{73950EBF-F543-4965-94A3-89539C81673A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22</a:t>
            </a:fld>
            <a:endParaRPr lang="ko-KR" altLang="en-US" sz="11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ECE457A-4A52-4134-9386-76778A6C3713}"/>
              </a:ext>
            </a:extLst>
          </p:cNvPr>
          <p:cNvSpPr/>
          <p:nvPr/>
        </p:nvSpPr>
        <p:spPr>
          <a:xfrm>
            <a:off x="1766129" y="1557148"/>
            <a:ext cx="9979535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>
              <a:lnSpc>
                <a:spcPct val="150000"/>
              </a:lnSpc>
              <a:defRPr/>
            </a:pPr>
            <a:r>
              <a:rPr lang="en-US" altLang="ko-KR" sz="24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- News article generation (</a:t>
            </a:r>
            <a:r>
              <a:rPr lang="ko-KR" altLang="en-US" sz="24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뉴스 기사 생성</a:t>
            </a:r>
            <a:r>
              <a:rPr lang="en-US" altLang="ko-KR" sz="24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)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AD4C4850-4333-4F7E-8373-44DBABF47884}"/>
              </a:ext>
            </a:extLst>
          </p:cNvPr>
          <p:cNvGrpSpPr/>
          <p:nvPr/>
        </p:nvGrpSpPr>
        <p:grpSpPr>
          <a:xfrm>
            <a:off x="1979185" y="2125764"/>
            <a:ext cx="8233630" cy="4183684"/>
            <a:chOff x="179512" y="1812559"/>
            <a:chExt cx="8683752" cy="4412401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A9354388-1450-4F06-89A5-292D414089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9512" y="2732979"/>
              <a:ext cx="3658741" cy="1606277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209BC1AD-3362-4792-A0C1-82F17593CF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9512" y="4437112"/>
              <a:ext cx="3600400" cy="1294967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DD888DE1-E824-4ED7-83AF-C653F290180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9512" y="2109631"/>
              <a:ext cx="3649043" cy="525492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1A236EDF-6D1D-40F5-A1A4-FC8106269E5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69039" y="1812559"/>
              <a:ext cx="2849315" cy="2336521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112F210E-832F-43D0-96DA-AA879671DF3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724128" y="4149080"/>
              <a:ext cx="3139136" cy="2075880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2DF29160-6FDD-4A43-A716-E18000E0719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76" r="75519"/>
            <a:stretch/>
          </p:blipFill>
          <p:spPr>
            <a:xfrm>
              <a:off x="4080651" y="2846257"/>
              <a:ext cx="1571021" cy="2306045"/>
            </a:xfrm>
            <a:prstGeom prst="rect">
              <a:avLst/>
            </a:prstGeom>
          </p:spPr>
        </p:pic>
        <p:sp>
          <p:nvSpPr>
            <p:cNvPr id="16" name="오른쪽 화살표 8">
              <a:extLst>
                <a:ext uri="{FF2B5EF4-FFF2-40B4-BE49-F238E27FC236}">
                  <a16:creationId xmlns:a16="http://schemas.microsoft.com/office/drawing/2014/main" id="{C199F09B-47BE-431F-9765-BA9D5F592A36}"/>
                </a:ext>
              </a:extLst>
            </p:cNvPr>
            <p:cNvSpPr/>
            <p:nvPr/>
          </p:nvSpPr>
          <p:spPr>
            <a:xfrm>
              <a:off x="3878140" y="3891267"/>
              <a:ext cx="234732" cy="216024"/>
            </a:xfrm>
            <a:prstGeom prst="rightArrow">
              <a:avLst/>
            </a:prstGeom>
            <a:solidFill>
              <a:srgbClr val="B2B2B2"/>
            </a:solidFill>
            <a:ln w="22225" cap="flat" cmpd="sng" algn="ctr">
              <a:solidFill>
                <a:srgbClr val="B2B2B2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17" name="오른쪽 화살표 11">
              <a:extLst>
                <a:ext uri="{FF2B5EF4-FFF2-40B4-BE49-F238E27FC236}">
                  <a16:creationId xmlns:a16="http://schemas.microsoft.com/office/drawing/2014/main" id="{A0C61E2F-DDBE-419A-AB92-4A41F6952AFF}"/>
                </a:ext>
              </a:extLst>
            </p:cNvPr>
            <p:cNvSpPr/>
            <p:nvPr/>
          </p:nvSpPr>
          <p:spPr>
            <a:xfrm>
              <a:off x="5554851" y="3891267"/>
              <a:ext cx="234732" cy="216024"/>
            </a:xfrm>
            <a:prstGeom prst="rightArrow">
              <a:avLst/>
            </a:prstGeom>
            <a:solidFill>
              <a:srgbClr val="B2B2B2"/>
            </a:solidFill>
            <a:ln w="22225" cap="flat" cmpd="sng" algn="ctr">
              <a:solidFill>
                <a:srgbClr val="B2B2B2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19" name="제목 1">
              <a:extLst>
                <a:ext uri="{FF2B5EF4-FFF2-40B4-BE49-F238E27FC236}">
                  <a16:creationId xmlns:a16="http://schemas.microsoft.com/office/drawing/2014/main" id="{D932CD91-921F-46C3-858B-3E4E33DE2970}"/>
                </a:ext>
              </a:extLst>
            </p:cNvPr>
            <p:cNvSpPr txBox="1">
              <a:spLocks/>
            </p:cNvSpPr>
            <p:nvPr/>
          </p:nvSpPr>
          <p:spPr>
            <a:xfrm>
              <a:off x="4332176" y="2372377"/>
              <a:ext cx="1109545" cy="58517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914400" rtl="0" eaLnBrk="1" latinLnBrk="1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sto MT"/>
                  <a:ea typeface="+mj-ea"/>
                  <a:cs typeface="+mj-cs"/>
                </a:rPr>
                <a:t>RNN</a:t>
              </a:r>
              <a:endPara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sto MT"/>
                <a:ea typeface="+mj-ea"/>
                <a:cs typeface="+mj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127931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슬라이드 번호 개체 틀 3">
            <a:extLst>
              <a:ext uri="{FF2B5EF4-FFF2-40B4-BE49-F238E27FC236}">
                <a16:creationId xmlns:a16="http://schemas.microsoft.com/office/drawing/2014/main" id="{C739D293-974B-4715-9489-5738C0C935D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663363" y="3722688"/>
            <a:ext cx="528637" cy="276225"/>
          </a:xfrm>
        </p:spPr>
        <p:txBody>
          <a:bodyPr/>
          <a:lstStyle/>
          <a:p>
            <a:pPr algn="l"/>
            <a:fld id="{B0140D06-49F2-4D5F-BE5A-4D36BC1CD237}" type="slidenum">
              <a:rPr lang="ko-KR" altLang="en-US" sz="110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23</a:t>
            </a:fld>
            <a:endParaRPr lang="ko-KR" altLang="en-US" sz="11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718709E-20AE-454B-8196-53990F2F28E6}"/>
              </a:ext>
            </a:extLst>
          </p:cNvPr>
          <p:cNvSpPr txBox="1"/>
          <p:nvPr/>
        </p:nvSpPr>
        <p:spPr>
          <a:xfrm>
            <a:off x="1766129" y="1144994"/>
            <a:ext cx="7864008" cy="4895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자연언어처리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(Natural Language Processing, NLP)</a:t>
            </a:r>
            <a:endParaRPr kumimoji="0" lang="ko-Kore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EF9EE82E-98E4-43D6-8CDF-9861677693A9}"/>
              </a:ext>
            </a:extLst>
          </p:cNvPr>
          <p:cNvGrpSpPr/>
          <p:nvPr/>
        </p:nvGrpSpPr>
        <p:grpSpPr>
          <a:xfrm>
            <a:off x="1189916" y="1147755"/>
            <a:ext cx="414168" cy="414167"/>
            <a:chOff x="686524" y="1612900"/>
            <a:chExt cx="836751" cy="836751"/>
          </a:xfrm>
        </p:grpSpPr>
        <p:sp>
          <p:nvSpPr>
            <p:cNvPr id="83" name="사각형: 둥근 모서리 82">
              <a:extLst>
                <a:ext uri="{FF2B5EF4-FFF2-40B4-BE49-F238E27FC236}">
                  <a16:creationId xmlns:a16="http://schemas.microsoft.com/office/drawing/2014/main" id="{4DE83581-CA98-4F9E-9D69-684EF23AB085}"/>
                </a:ext>
              </a:extLst>
            </p:cNvPr>
            <p:cNvSpPr/>
            <p:nvPr/>
          </p:nvSpPr>
          <p:spPr>
            <a:xfrm>
              <a:off x="686524" y="1612900"/>
              <a:ext cx="836751" cy="836751"/>
            </a:xfrm>
            <a:prstGeom prst="roundRect">
              <a:avLst>
                <a:gd name="adj" fmla="val 24920"/>
              </a:avLst>
            </a:prstGeom>
            <a:solidFill>
              <a:srgbClr val="993300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85" name="사각형: 둥근 모서리 84">
              <a:extLst>
                <a:ext uri="{FF2B5EF4-FFF2-40B4-BE49-F238E27FC236}">
                  <a16:creationId xmlns:a16="http://schemas.microsoft.com/office/drawing/2014/main" id="{6B7C55BD-2310-4BF4-A392-A977374892DD}"/>
                </a:ext>
              </a:extLst>
            </p:cNvPr>
            <p:cNvSpPr/>
            <p:nvPr/>
          </p:nvSpPr>
          <p:spPr>
            <a:xfrm rot="2700000">
              <a:off x="914398" y="1840775"/>
              <a:ext cx="381002" cy="381000"/>
            </a:xfrm>
            <a:prstGeom prst="roundRect">
              <a:avLst>
                <a:gd name="adj" fmla="val 15341"/>
              </a:avLst>
            </a:prstGeom>
            <a:solidFill>
              <a:srgbClr val="FFFFFF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sp>
        <p:nvSpPr>
          <p:cNvPr id="93" name="슬라이드 번호 개체 틀 3">
            <a:extLst>
              <a:ext uri="{FF2B5EF4-FFF2-40B4-BE49-F238E27FC236}">
                <a16:creationId xmlns:a16="http://schemas.microsoft.com/office/drawing/2014/main" id="{73950EBF-F543-4965-94A3-89539C81673A}"/>
              </a:ext>
            </a:extLst>
          </p:cNvPr>
          <p:cNvSpPr txBox="1">
            <a:spLocks/>
          </p:cNvSpPr>
          <p:nvPr/>
        </p:nvSpPr>
        <p:spPr>
          <a:xfrm>
            <a:off x="10094996" y="5863141"/>
            <a:ext cx="527938" cy="2761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23</a:t>
            </a:fld>
            <a:endParaRPr lang="ko-KR" altLang="en-US" sz="11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DA19CC7-C075-4802-BD65-77C8C76568D5}"/>
              </a:ext>
            </a:extLst>
          </p:cNvPr>
          <p:cNvSpPr/>
          <p:nvPr/>
        </p:nvSpPr>
        <p:spPr>
          <a:xfrm>
            <a:off x="1766129" y="1568564"/>
            <a:ext cx="7730016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>
              <a:lnSpc>
                <a:spcPct val="150000"/>
              </a:lnSpc>
              <a:defRPr/>
            </a:pPr>
            <a:r>
              <a:rPr lang="en-US" altLang="ko-KR" sz="24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- Open AI GPT </a:t>
            </a:r>
            <a:r>
              <a:rPr lang="ko-KR" altLang="en-US" sz="24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시리즈</a:t>
            </a:r>
            <a:endParaRPr lang="en-US" altLang="ko-KR" sz="2400" dirty="0">
              <a:solidFill>
                <a:srgbClr val="000000">
                  <a:lumMod val="85000"/>
                  <a:lumOff val="15000"/>
                </a:srgb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E404950-0B58-4819-BC51-C927FDE67D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2875" y="2293718"/>
            <a:ext cx="4457937" cy="64712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834D04E-4D5F-4FC0-B1DA-07D270AB60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2875" y="2971929"/>
            <a:ext cx="5846294" cy="189046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8C8710B-4C9E-499B-8B8E-1A65339608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421" y="4769372"/>
            <a:ext cx="3275813" cy="1536537"/>
          </a:xfrm>
          <a:prstGeom prst="rect">
            <a:avLst/>
          </a:prstGeom>
        </p:spPr>
      </p:pic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1487547C-ABA1-4B8A-8668-D02F32DC84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32761" y="2498337"/>
            <a:ext cx="2778546" cy="335040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05A5BA6-9A5F-476D-9F8D-202F241F72AC}"/>
              </a:ext>
            </a:extLst>
          </p:cNvPr>
          <p:cNvSpPr txBox="1"/>
          <p:nvPr/>
        </p:nvSpPr>
        <p:spPr>
          <a:xfrm>
            <a:off x="7310491" y="5886046"/>
            <a:ext cx="449995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4400">
              <a:defRPr/>
            </a:pPr>
            <a:r>
              <a:rPr lang="en-US" altLang="ko-KR" sz="2000" b="1" dirty="0">
                <a:solidFill>
                  <a:srgbClr val="3333CC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https://philosopherai.com/</a:t>
            </a:r>
            <a:endParaRPr lang="ko-KR" altLang="en-US" sz="2000" b="1" dirty="0">
              <a:solidFill>
                <a:srgbClr val="3333CC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87141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슬라이드 번호 개체 틀 3">
            <a:extLst>
              <a:ext uri="{FF2B5EF4-FFF2-40B4-BE49-F238E27FC236}">
                <a16:creationId xmlns:a16="http://schemas.microsoft.com/office/drawing/2014/main" id="{C739D293-974B-4715-9489-5738C0C935D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93500" y="4327525"/>
            <a:ext cx="698500" cy="365125"/>
          </a:xfrm>
        </p:spPr>
        <p:txBody>
          <a:bodyPr/>
          <a:lstStyle/>
          <a:p>
            <a:pPr algn="l"/>
            <a:fld id="{B0140D06-49F2-4D5F-BE5A-4D36BC1CD237}" type="slidenum">
              <a:rPr lang="ko-KR" altLang="en-US" sz="110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24</a:t>
            </a:fld>
            <a:endParaRPr lang="ko-KR" altLang="en-US" sz="11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718709E-20AE-454B-8196-53990F2F28E6}"/>
              </a:ext>
            </a:extLst>
          </p:cNvPr>
          <p:cNvSpPr txBox="1"/>
          <p:nvPr/>
        </p:nvSpPr>
        <p:spPr>
          <a:xfrm>
            <a:off x="1766129" y="1144994"/>
            <a:ext cx="8026053" cy="4895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자연언어처리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(Natural Language Processing, NLP)</a:t>
            </a:r>
            <a:endParaRPr kumimoji="0" lang="ko-Kore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EF9EE82E-98E4-43D6-8CDF-9861677693A9}"/>
              </a:ext>
            </a:extLst>
          </p:cNvPr>
          <p:cNvGrpSpPr/>
          <p:nvPr/>
        </p:nvGrpSpPr>
        <p:grpSpPr>
          <a:xfrm>
            <a:off x="1189916" y="1147755"/>
            <a:ext cx="414168" cy="414167"/>
            <a:chOff x="686524" y="1612900"/>
            <a:chExt cx="836751" cy="836751"/>
          </a:xfrm>
        </p:grpSpPr>
        <p:sp>
          <p:nvSpPr>
            <p:cNvPr id="83" name="사각형: 둥근 모서리 82">
              <a:extLst>
                <a:ext uri="{FF2B5EF4-FFF2-40B4-BE49-F238E27FC236}">
                  <a16:creationId xmlns:a16="http://schemas.microsoft.com/office/drawing/2014/main" id="{4DE83581-CA98-4F9E-9D69-684EF23AB085}"/>
                </a:ext>
              </a:extLst>
            </p:cNvPr>
            <p:cNvSpPr/>
            <p:nvPr/>
          </p:nvSpPr>
          <p:spPr>
            <a:xfrm>
              <a:off x="686524" y="1612900"/>
              <a:ext cx="836751" cy="836751"/>
            </a:xfrm>
            <a:prstGeom prst="roundRect">
              <a:avLst>
                <a:gd name="adj" fmla="val 24920"/>
              </a:avLst>
            </a:prstGeom>
            <a:solidFill>
              <a:srgbClr val="993300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85" name="사각형: 둥근 모서리 84">
              <a:extLst>
                <a:ext uri="{FF2B5EF4-FFF2-40B4-BE49-F238E27FC236}">
                  <a16:creationId xmlns:a16="http://schemas.microsoft.com/office/drawing/2014/main" id="{6B7C55BD-2310-4BF4-A392-A977374892DD}"/>
                </a:ext>
              </a:extLst>
            </p:cNvPr>
            <p:cNvSpPr/>
            <p:nvPr/>
          </p:nvSpPr>
          <p:spPr>
            <a:xfrm rot="2700000">
              <a:off x="914398" y="1840775"/>
              <a:ext cx="381002" cy="381000"/>
            </a:xfrm>
            <a:prstGeom prst="roundRect">
              <a:avLst>
                <a:gd name="adj" fmla="val 15341"/>
              </a:avLst>
            </a:prstGeom>
            <a:solidFill>
              <a:srgbClr val="FFFFFF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sp>
        <p:nvSpPr>
          <p:cNvPr id="93" name="슬라이드 번호 개체 틀 3">
            <a:extLst>
              <a:ext uri="{FF2B5EF4-FFF2-40B4-BE49-F238E27FC236}">
                <a16:creationId xmlns:a16="http://schemas.microsoft.com/office/drawing/2014/main" id="{73950EBF-F543-4965-94A3-89539C81673A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24</a:t>
            </a:fld>
            <a:endParaRPr lang="ko-KR" altLang="en-US" sz="11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B1B0453-EB23-4697-92C9-71F2DA918F62}"/>
              </a:ext>
            </a:extLst>
          </p:cNvPr>
          <p:cNvSpPr/>
          <p:nvPr/>
        </p:nvSpPr>
        <p:spPr>
          <a:xfrm>
            <a:off x="1766129" y="1654790"/>
            <a:ext cx="11679216" cy="11289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>
              <a:lnSpc>
                <a:spcPct val="150000"/>
              </a:lnSpc>
              <a:defRPr/>
            </a:pPr>
            <a:r>
              <a:rPr lang="ko-KR" altLang="en-US" sz="24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기계 번역</a:t>
            </a:r>
          </a:p>
          <a:p>
            <a:pPr defTabSz="914400">
              <a:lnSpc>
                <a:spcPct val="150000"/>
              </a:lnSpc>
              <a:defRPr/>
            </a:pPr>
            <a:r>
              <a:rPr lang="ko-KR" altLang="en-US" sz="24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  </a:t>
            </a:r>
            <a:r>
              <a:rPr lang="en-US" altLang="ko-KR" sz="24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- </a:t>
            </a:r>
            <a:r>
              <a:rPr lang="ko-KR" altLang="en-US" sz="24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예</a:t>
            </a:r>
            <a:r>
              <a:rPr lang="en-US" altLang="ko-KR" sz="24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: </a:t>
            </a:r>
            <a:r>
              <a:rPr lang="ko-KR" altLang="en-US" sz="24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파파고를 이용한 외국어 자동 번역 </a:t>
            </a:r>
            <a:r>
              <a:rPr lang="en-US" altLang="ko-KR" sz="24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(</a:t>
            </a:r>
            <a:r>
              <a:rPr lang="ko-KR" altLang="en-US" sz="24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한국어 </a:t>
            </a:r>
            <a:r>
              <a:rPr lang="en-US" altLang="ko-KR" sz="24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-&gt;</a:t>
            </a:r>
            <a:r>
              <a:rPr lang="ko-KR" altLang="en-US" sz="24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영어</a:t>
            </a:r>
            <a:r>
              <a:rPr lang="en-US" altLang="ko-KR" sz="24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)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782C6BE1-4471-4C7E-8ED5-A49E61BE08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953" y="2803991"/>
            <a:ext cx="4793428" cy="2483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D8BD8F6E-6497-445C-BB93-2C7E4F5F3D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0295" y="3082128"/>
            <a:ext cx="5478125" cy="1927724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D6BE684A-440B-4AEA-BF37-08595C05A5C4}"/>
              </a:ext>
            </a:extLst>
          </p:cNvPr>
          <p:cNvSpPr/>
          <p:nvPr/>
        </p:nvSpPr>
        <p:spPr>
          <a:xfrm>
            <a:off x="2230992" y="5376980"/>
            <a:ext cx="7730016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400">
              <a:lnSpc>
                <a:spcPct val="150000"/>
              </a:lnSpc>
              <a:defRPr/>
            </a:pPr>
            <a:r>
              <a:rPr lang="ko-KR" altLang="en-US" sz="24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점점 진화하고 있다</a:t>
            </a:r>
            <a:r>
              <a:rPr lang="en-US" altLang="ko-KR" sz="24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!</a:t>
            </a: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F983AA45-0682-451B-B0A5-F7E912013BDA}"/>
              </a:ext>
            </a:extLst>
          </p:cNvPr>
          <p:cNvCxnSpPr/>
          <p:nvPr/>
        </p:nvCxnSpPr>
        <p:spPr>
          <a:xfrm>
            <a:off x="5616312" y="3874590"/>
            <a:ext cx="557382" cy="0"/>
          </a:xfrm>
          <a:prstGeom prst="straightConnector1">
            <a:avLst/>
          </a:prstGeom>
          <a:noFill/>
          <a:ln w="38100" cap="flat" cmpd="sng" algn="ctr">
            <a:solidFill>
              <a:srgbClr val="000000"/>
            </a:solidFill>
            <a:prstDash val="soli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42304598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C0361878-FAAD-42EF-A4F4-9A8A34B1FF2F}"/>
              </a:ext>
            </a:extLst>
          </p:cNvPr>
          <p:cNvGrpSpPr/>
          <p:nvPr/>
        </p:nvGrpSpPr>
        <p:grpSpPr>
          <a:xfrm>
            <a:off x="620956" y="1073049"/>
            <a:ext cx="11253425" cy="489557"/>
            <a:chOff x="1189916" y="1144994"/>
            <a:chExt cx="11253425" cy="489557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718709E-20AE-454B-8196-53990F2F28E6}"/>
                </a:ext>
              </a:extLst>
            </p:cNvPr>
            <p:cNvSpPr txBox="1"/>
            <p:nvPr/>
          </p:nvSpPr>
          <p:spPr>
            <a:xfrm>
              <a:off x="1766129" y="1144994"/>
              <a:ext cx="10677212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자연어 처리 주요 </a:t>
              </a:r>
              <a:r>
                <a:rPr lang="en-US" altLang="ko-KR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task</a:t>
              </a:r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들</a:t>
              </a:r>
              <a:endParaRPr lang="en-US" altLang="ko-KR" sz="2400" dirty="0">
                <a:solidFill>
                  <a:srgbClr val="000000">
                    <a:lumMod val="85000"/>
                    <a:lumOff val="15000"/>
                  </a:srgb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EF9EE82E-98E4-43D6-8CDF-9861677693A9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83" name="사각형: 둥근 모서리 82">
                <a:extLst>
                  <a:ext uri="{FF2B5EF4-FFF2-40B4-BE49-F238E27FC236}">
                    <a16:creationId xmlns:a16="http://schemas.microsoft.com/office/drawing/2014/main" id="{4DE83581-CA98-4F9E-9D69-684EF23AB085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85" name="사각형: 둥근 모서리 84">
                <a:extLst>
                  <a:ext uri="{FF2B5EF4-FFF2-40B4-BE49-F238E27FC236}">
                    <a16:creationId xmlns:a16="http://schemas.microsoft.com/office/drawing/2014/main" id="{6B7C55BD-2310-4BF4-A392-A977374892DD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25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3A721F2-73BF-45F7-A1A6-5E68770C289C}"/>
              </a:ext>
            </a:extLst>
          </p:cNvPr>
          <p:cNvSpPr/>
          <p:nvPr/>
        </p:nvSpPr>
        <p:spPr>
          <a:xfrm>
            <a:off x="1392820" y="1616409"/>
            <a:ext cx="4699886" cy="18946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-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질의 응답 </a:t>
            </a:r>
            <a:r>
              <a:rPr lang="en-US" altLang="ko-KR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(Question Answering)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-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품사 구분 </a:t>
            </a:r>
            <a:r>
              <a:rPr lang="en-US" altLang="ko-KR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(Pos</a:t>
            </a:r>
            <a:r>
              <a:rPr lang="ko-KR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</a:t>
            </a:r>
            <a:r>
              <a:rPr lang="en-US" altLang="ko-KR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Tagging)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-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요약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(Summarization)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- </a:t>
            </a:r>
            <a:r>
              <a:rPr lang="ko-KR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이외에도 매우 많음</a:t>
            </a:r>
            <a:r>
              <a:rPr lang="en-US" altLang="ko-KR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!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pic>
        <p:nvPicPr>
          <p:cNvPr id="17410" name="Picture 2" descr="Part Of Speech Tagging – POS Tagging in NLP | byteiota">
            <a:extLst>
              <a:ext uri="{FF2B5EF4-FFF2-40B4-BE49-F238E27FC236}">
                <a16:creationId xmlns:a16="http://schemas.microsoft.com/office/drawing/2014/main" id="{6B7BEC55-8500-4469-AA68-662BF75035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5280" y="3713746"/>
            <a:ext cx="4511040" cy="2255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2" name="Picture 4" descr="Question Answering | Papers With Code">
            <a:extLst>
              <a:ext uri="{FF2B5EF4-FFF2-40B4-BE49-F238E27FC236}">
                <a16:creationId xmlns:a16="http://schemas.microsoft.com/office/drawing/2014/main" id="{A821D9FA-7A3D-4F15-A548-D06FF0F27B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3118" y="1274815"/>
            <a:ext cx="2993602" cy="284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4" name="Picture 6" descr="Text Summarization using Deep Learning | by Priya Dwivedi | Towards Data  Science">
            <a:extLst>
              <a:ext uri="{FF2B5EF4-FFF2-40B4-BE49-F238E27FC236}">
                <a16:creationId xmlns:a16="http://schemas.microsoft.com/office/drawing/2014/main" id="{BFCDC1FA-8398-4F0D-8D5A-DD618122B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9360" y="4180574"/>
            <a:ext cx="3007360" cy="1788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82627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슬라이드 번호 개체 틀 3">
            <a:extLst>
              <a:ext uri="{FF2B5EF4-FFF2-40B4-BE49-F238E27FC236}">
                <a16:creationId xmlns:a16="http://schemas.microsoft.com/office/drawing/2014/main" id="{C739D293-974B-4715-9489-5738C0C935D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93500" y="4327525"/>
            <a:ext cx="698500" cy="365125"/>
          </a:xfrm>
        </p:spPr>
        <p:txBody>
          <a:bodyPr/>
          <a:lstStyle/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26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0361878-FAAD-42EF-A4F4-9A8A34B1FF2F}"/>
              </a:ext>
            </a:extLst>
          </p:cNvPr>
          <p:cNvGrpSpPr/>
          <p:nvPr/>
        </p:nvGrpSpPr>
        <p:grpSpPr>
          <a:xfrm>
            <a:off x="620956" y="1073049"/>
            <a:ext cx="9173284" cy="489557"/>
            <a:chOff x="1189916" y="1144994"/>
            <a:chExt cx="9173284" cy="489557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718709E-20AE-454B-8196-53990F2F28E6}"/>
                </a:ext>
              </a:extLst>
            </p:cNvPr>
            <p:cNvSpPr txBox="1"/>
            <p:nvPr/>
          </p:nvSpPr>
          <p:spPr>
            <a:xfrm>
              <a:off x="1766129" y="1144994"/>
              <a:ext cx="8597071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전통적인 자연어 처리 </a:t>
              </a:r>
              <a:r>
                <a:rPr lang="en-US" altLang="ko-KR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: </a:t>
              </a:r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통계적인 방법 위주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EF9EE82E-98E4-43D6-8CDF-9861677693A9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83" name="사각형: 둥근 모서리 82">
                <a:extLst>
                  <a:ext uri="{FF2B5EF4-FFF2-40B4-BE49-F238E27FC236}">
                    <a16:creationId xmlns:a16="http://schemas.microsoft.com/office/drawing/2014/main" id="{4DE83581-CA98-4F9E-9D69-684EF23AB085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85" name="사각형: 둥근 모서리 84">
                <a:extLst>
                  <a:ext uri="{FF2B5EF4-FFF2-40B4-BE49-F238E27FC236}">
                    <a16:creationId xmlns:a16="http://schemas.microsoft.com/office/drawing/2014/main" id="{6B7C55BD-2310-4BF4-A392-A977374892DD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26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5" name="Google Shape;215;p33">
            <a:extLst>
              <a:ext uri="{FF2B5EF4-FFF2-40B4-BE49-F238E27FC236}">
                <a16:creationId xmlns:a16="http://schemas.microsoft.com/office/drawing/2014/main" id="{48705A0D-14E5-4C97-8A82-9E8EB186A92E}"/>
              </a:ext>
            </a:extLst>
          </p:cNvPr>
          <p:cNvSpPr/>
          <p:nvPr/>
        </p:nvSpPr>
        <p:spPr>
          <a:xfrm>
            <a:off x="1538631" y="1725169"/>
            <a:ext cx="9510369" cy="1703831"/>
          </a:xfrm>
          <a:prstGeom prst="rect">
            <a:avLst/>
          </a:prstGeom>
          <a:solidFill>
            <a:srgbClr val="CB6B23">
              <a:lumMod val="20000"/>
              <a:lumOff val="80000"/>
            </a:srgbClr>
          </a:solidFill>
          <a:ln>
            <a:solidFill>
              <a:srgbClr val="E3E4FB"/>
            </a:solidFill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45719" rIns="45719" anchor="ctr"/>
          <a:lstStyle/>
          <a:p>
            <a:pPr marL="0" marR="0" lvl="0" indent="0" defTabSz="91440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872E823-E13D-42C6-9BE0-6133F6859163}"/>
              </a:ext>
            </a:extLst>
          </p:cNvPr>
          <p:cNvSpPr txBox="1"/>
          <p:nvPr/>
        </p:nvSpPr>
        <p:spPr>
          <a:xfrm>
            <a:off x="1660518" y="1836018"/>
            <a:ext cx="9169092" cy="1432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lnSpc>
                <a:spcPct val="150000"/>
              </a:lnSpc>
            </a:pPr>
            <a:r>
              <a:rPr lang="en-US" altLang="ko-KR" sz="2000" b="1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Bag-of-Words (</a:t>
            </a:r>
            <a:r>
              <a:rPr lang="en-US" altLang="ko-KR" sz="2000" b="1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BoW</a:t>
            </a:r>
            <a:r>
              <a:rPr lang="en-US" altLang="ko-KR" sz="2000" b="1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)</a:t>
            </a:r>
          </a:p>
          <a:p>
            <a:pPr defTabSz="914400">
              <a:lnSpc>
                <a:spcPct val="150000"/>
              </a:lnSpc>
            </a:pPr>
            <a:r>
              <a:rPr lang="en-US" altLang="ko-KR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: </a:t>
            </a:r>
            <a:r>
              <a:rPr lang="ko-KR" altLang="en-US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단어들의 출현 빈도 </a:t>
            </a:r>
            <a:r>
              <a:rPr lang="en-US" altLang="ko-KR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(frequency)</a:t>
            </a:r>
            <a:r>
              <a:rPr lang="ko-KR" altLang="en-US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에만 집중하는 텍스트 데이터의 표현 방법</a:t>
            </a:r>
            <a:r>
              <a:rPr lang="en-US" altLang="ko-KR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.</a:t>
            </a:r>
          </a:p>
          <a:p>
            <a:pPr defTabSz="914400">
              <a:lnSpc>
                <a:spcPct val="150000"/>
              </a:lnSpc>
            </a:pPr>
            <a:r>
              <a:rPr lang="en-US" altLang="ko-KR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  (</a:t>
            </a:r>
            <a:r>
              <a:rPr lang="ko-KR" altLang="en-US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단어의 순서는 무시</a:t>
            </a:r>
            <a:r>
              <a:rPr lang="en-US" altLang="ko-KR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8260F15-C2C4-4EE0-BAFE-650D5082D6A4}"/>
              </a:ext>
            </a:extLst>
          </p:cNvPr>
          <p:cNvSpPr txBox="1"/>
          <p:nvPr/>
        </p:nvSpPr>
        <p:spPr>
          <a:xfrm>
            <a:off x="1660518" y="3733162"/>
            <a:ext cx="9510369" cy="2129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lnSpc>
                <a:spcPct val="150000"/>
              </a:lnSpc>
            </a:pPr>
            <a:r>
              <a:rPr lang="en-US" altLang="ko-KR" b="1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"</a:t>
            </a:r>
            <a:r>
              <a:rPr lang="ko-KR" altLang="en-US" b="1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간장공장 공장장은 강 공장장이고 된장공장 공장장은 공 공장장이다</a:t>
            </a:r>
            <a:r>
              <a:rPr lang="en-US" altLang="ko-KR" b="1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."</a:t>
            </a:r>
          </a:p>
          <a:p>
            <a:pPr defTabSz="914400">
              <a:lnSpc>
                <a:spcPct val="150000"/>
              </a:lnSpc>
            </a:pPr>
            <a:endParaRPr lang="en-US" altLang="ko-KR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  <a:p>
            <a:pPr defTabSz="914400">
              <a:lnSpc>
                <a:spcPct val="150000"/>
              </a:lnSpc>
            </a:pPr>
            <a:r>
              <a:rPr lang="en-US" altLang="ko-KR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Dictionary: {"</a:t>
            </a:r>
            <a:r>
              <a:rPr lang="ko-KR" altLang="en-US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간장</a:t>
            </a:r>
            <a:r>
              <a:rPr lang="en-US" altLang="ko-KR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":0, "</a:t>
            </a:r>
            <a:r>
              <a:rPr lang="ko-KR" altLang="en-US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공장</a:t>
            </a:r>
            <a:r>
              <a:rPr lang="en-US" altLang="ko-KR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":1, "</a:t>
            </a:r>
            <a:r>
              <a:rPr lang="ko-KR" altLang="en-US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장</a:t>
            </a:r>
            <a:r>
              <a:rPr lang="en-US" altLang="ko-KR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":2, "</a:t>
            </a:r>
            <a:r>
              <a:rPr lang="ko-KR" altLang="en-US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은</a:t>
            </a:r>
            <a:r>
              <a:rPr lang="en-US" altLang="ko-KR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":3, "</a:t>
            </a:r>
            <a:r>
              <a:rPr lang="ko-KR" altLang="en-US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강</a:t>
            </a:r>
            <a:r>
              <a:rPr lang="en-US" altLang="ko-KR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":4, "</a:t>
            </a:r>
            <a:r>
              <a:rPr lang="ko-KR" altLang="en-US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이고</a:t>
            </a:r>
            <a:r>
              <a:rPr lang="en-US" altLang="ko-KR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":5, "</a:t>
            </a:r>
            <a:r>
              <a:rPr lang="ko-KR" altLang="en-US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된장</a:t>
            </a:r>
            <a:r>
              <a:rPr lang="en-US" altLang="ko-KR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":6, "</a:t>
            </a:r>
            <a:r>
              <a:rPr lang="ko-KR" altLang="en-US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공</a:t>
            </a:r>
            <a:r>
              <a:rPr lang="en-US" altLang="ko-KR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":7, "</a:t>
            </a:r>
            <a:r>
              <a:rPr lang="ko-KR" altLang="en-US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이다</a:t>
            </a:r>
            <a:r>
              <a:rPr lang="en-US" altLang="ko-KR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":8}</a:t>
            </a:r>
          </a:p>
          <a:p>
            <a:pPr defTabSz="914400">
              <a:lnSpc>
                <a:spcPct val="150000"/>
              </a:lnSpc>
            </a:pPr>
            <a:r>
              <a:rPr lang="en-US" altLang="ko-KR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Count: {"</a:t>
            </a:r>
            <a:r>
              <a:rPr lang="ko-KR" altLang="en-US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간장</a:t>
            </a:r>
            <a:r>
              <a:rPr lang="en-US" altLang="ko-KR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":1, "</a:t>
            </a:r>
            <a:r>
              <a:rPr lang="ko-KR" altLang="en-US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공장</a:t>
            </a:r>
            <a:r>
              <a:rPr lang="en-US" altLang="ko-KR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":6, "</a:t>
            </a:r>
            <a:r>
              <a:rPr lang="ko-KR" altLang="en-US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장</a:t>
            </a:r>
            <a:r>
              <a:rPr lang="en-US" altLang="ko-KR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":4, "</a:t>
            </a:r>
            <a:r>
              <a:rPr lang="ko-KR" altLang="en-US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은</a:t>
            </a:r>
            <a:r>
              <a:rPr lang="en-US" altLang="ko-KR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":2, "</a:t>
            </a:r>
            <a:r>
              <a:rPr lang="ko-KR" altLang="en-US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강</a:t>
            </a:r>
            <a:r>
              <a:rPr lang="en-US" altLang="ko-KR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":1, "</a:t>
            </a:r>
            <a:r>
              <a:rPr lang="ko-KR" altLang="en-US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이고</a:t>
            </a:r>
            <a:r>
              <a:rPr lang="en-US" altLang="ko-KR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":1, "</a:t>
            </a:r>
            <a:r>
              <a:rPr lang="ko-KR" altLang="en-US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된장</a:t>
            </a:r>
            <a:r>
              <a:rPr lang="en-US" altLang="ko-KR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":1, "</a:t>
            </a:r>
            <a:r>
              <a:rPr lang="ko-KR" altLang="en-US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공</a:t>
            </a:r>
            <a:r>
              <a:rPr lang="en-US" altLang="ko-KR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":1, "</a:t>
            </a:r>
            <a:r>
              <a:rPr lang="ko-KR" altLang="en-US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이다</a:t>
            </a:r>
            <a:r>
              <a:rPr lang="en-US" altLang="ko-KR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":1}</a:t>
            </a:r>
          </a:p>
          <a:p>
            <a:pPr defTabSz="914400">
              <a:lnSpc>
                <a:spcPct val="150000"/>
              </a:lnSpc>
            </a:pPr>
            <a:r>
              <a:rPr lang="en-US" altLang="ko-KR" b="1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Bow vector : {1, 6, 4, 2, 1, 1, 1, 1, 1}</a:t>
            </a:r>
          </a:p>
        </p:txBody>
      </p:sp>
    </p:spTree>
    <p:extLst>
      <p:ext uri="{BB962C8B-B14F-4D97-AF65-F5344CB8AC3E}">
        <p14:creationId xmlns:p14="http://schemas.microsoft.com/office/powerpoint/2010/main" val="16690080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슬라이드 번호 개체 틀 3">
            <a:extLst>
              <a:ext uri="{FF2B5EF4-FFF2-40B4-BE49-F238E27FC236}">
                <a16:creationId xmlns:a16="http://schemas.microsoft.com/office/drawing/2014/main" id="{C739D293-974B-4715-9489-5738C0C935D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93500" y="4327525"/>
            <a:ext cx="698500" cy="365125"/>
          </a:xfrm>
        </p:spPr>
        <p:txBody>
          <a:bodyPr/>
          <a:lstStyle/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27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0361878-FAAD-42EF-A4F4-9A8A34B1FF2F}"/>
              </a:ext>
            </a:extLst>
          </p:cNvPr>
          <p:cNvGrpSpPr/>
          <p:nvPr/>
        </p:nvGrpSpPr>
        <p:grpSpPr>
          <a:xfrm>
            <a:off x="620956" y="1073049"/>
            <a:ext cx="9173284" cy="489557"/>
            <a:chOff x="1189916" y="1144994"/>
            <a:chExt cx="9173284" cy="489557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718709E-20AE-454B-8196-53990F2F28E6}"/>
                </a:ext>
              </a:extLst>
            </p:cNvPr>
            <p:cNvSpPr txBox="1"/>
            <p:nvPr/>
          </p:nvSpPr>
          <p:spPr>
            <a:xfrm>
              <a:off x="1766129" y="1144994"/>
              <a:ext cx="8597071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원</a:t>
              </a:r>
              <a:r>
                <a:rPr lang="en-US" altLang="ko-KR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-</a:t>
              </a:r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핫 인코딩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EF9EE82E-98E4-43D6-8CDF-9861677693A9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83" name="사각형: 둥근 모서리 82">
                <a:extLst>
                  <a:ext uri="{FF2B5EF4-FFF2-40B4-BE49-F238E27FC236}">
                    <a16:creationId xmlns:a16="http://schemas.microsoft.com/office/drawing/2014/main" id="{4DE83581-CA98-4F9E-9D69-684EF23AB085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85" name="사각형: 둥근 모서리 84">
                <a:extLst>
                  <a:ext uri="{FF2B5EF4-FFF2-40B4-BE49-F238E27FC236}">
                    <a16:creationId xmlns:a16="http://schemas.microsoft.com/office/drawing/2014/main" id="{6B7C55BD-2310-4BF4-A392-A977374892DD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27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5" name="Google Shape;215;p33">
            <a:extLst>
              <a:ext uri="{FF2B5EF4-FFF2-40B4-BE49-F238E27FC236}">
                <a16:creationId xmlns:a16="http://schemas.microsoft.com/office/drawing/2014/main" id="{48705A0D-14E5-4C97-8A82-9E8EB186A92E}"/>
              </a:ext>
            </a:extLst>
          </p:cNvPr>
          <p:cNvSpPr/>
          <p:nvPr/>
        </p:nvSpPr>
        <p:spPr>
          <a:xfrm>
            <a:off x="1538631" y="1725169"/>
            <a:ext cx="9510369" cy="2005470"/>
          </a:xfrm>
          <a:prstGeom prst="rect">
            <a:avLst/>
          </a:prstGeom>
          <a:solidFill>
            <a:srgbClr val="CB6B23">
              <a:lumMod val="20000"/>
              <a:lumOff val="80000"/>
            </a:srgbClr>
          </a:solidFill>
          <a:ln>
            <a:solidFill>
              <a:srgbClr val="E3E4FB"/>
            </a:solidFill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45719" rIns="45719" anchor="ctr"/>
          <a:lstStyle/>
          <a:p>
            <a:pPr marL="0" marR="0" lvl="0" indent="0" defTabSz="91440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872E823-E13D-42C6-9BE0-6133F6859163}"/>
              </a:ext>
            </a:extLst>
          </p:cNvPr>
          <p:cNvSpPr txBox="1"/>
          <p:nvPr/>
        </p:nvSpPr>
        <p:spPr>
          <a:xfrm>
            <a:off x="1660518" y="1836018"/>
            <a:ext cx="9169092" cy="18946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lnSpc>
                <a:spcPct val="1500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원</a:t>
            </a:r>
            <a:r>
              <a:rPr lang="en-US" altLang="ko-KR" sz="2000" b="1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-</a:t>
            </a:r>
            <a:r>
              <a:rPr lang="ko-KR" altLang="en-US" sz="2000" b="1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핫 인코딩 </a:t>
            </a:r>
            <a:r>
              <a:rPr lang="en-US" altLang="ko-KR" sz="2000" b="1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(One-hot encoding)</a:t>
            </a:r>
          </a:p>
          <a:p>
            <a:pPr defTabSz="914400">
              <a:lnSpc>
                <a:spcPct val="150000"/>
              </a:lnSpc>
            </a:pPr>
            <a:r>
              <a:rPr lang="en-US" altLang="ko-KR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: </a:t>
            </a:r>
            <a:r>
              <a:rPr lang="ko-KR" altLang="en-US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단어를 컴퓨터가 이해할 수 있도록 </a:t>
            </a:r>
            <a:r>
              <a:rPr lang="ko-KR" altLang="en-US" sz="2000" b="1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단어를 </a:t>
            </a:r>
            <a:r>
              <a:rPr lang="en-US" altLang="ko-KR" sz="2000" b="1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0</a:t>
            </a:r>
            <a:r>
              <a:rPr lang="ko-KR" altLang="en-US" sz="2000" b="1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과 </a:t>
            </a:r>
            <a:r>
              <a:rPr lang="en-US" altLang="ko-KR" sz="2000" b="1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1</a:t>
            </a:r>
            <a:r>
              <a:rPr lang="ko-KR" altLang="en-US" sz="2000" b="1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로 표현하는 방법</a:t>
            </a:r>
          </a:p>
          <a:p>
            <a:pPr defTabSz="914400">
              <a:lnSpc>
                <a:spcPct val="150000"/>
              </a:lnSpc>
            </a:pPr>
            <a:r>
              <a:rPr lang="ko-KR" altLang="en-US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  </a:t>
            </a:r>
            <a:r>
              <a:rPr lang="en-US" altLang="ko-KR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[</a:t>
            </a:r>
            <a:r>
              <a:rPr lang="ko-KR" altLang="en-US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단어 개수</a:t>
            </a:r>
            <a:r>
              <a:rPr lang="en-US" altLang="ko-KR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] X [</a:t>
            </a:r>
            <a:r>
              <a:rPr lang="ko-KR" altLang="en-US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단어 개수</a:t>
            </a:r>
            <a:r>
              <a:rPr lang="en-US" altLang="ko-KR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]</a:t>
            </a:r>
            <a:r>
              <a:rPr lang="ko-KR" altLang="en-US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인 행렬 생성</a:t>
            </a:r>
          </a:p>
          <a:p>
            <a:pPr defTabSz="914400">
              <a:lnSpc>
                <a:spcPct val="150000"/>
              </a:lnSpc>
            </a:pPr>
            <a:r>
              <a:rPr lang="ko-KR" altLang="en-US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  해당 단어의 위치만 </a:t>
            </a:r>
            <a:r>
              <a:rPr lang="en-US" altLang="ko-KR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1</a:t>
            </a:r>
            <a:r>
              <a:rPr lang="ko-KR" altLang="en-US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로 바꾸어 줌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EB3A62D-8B4D-4C5F-9242-77DE1C3665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7722" y="3841488"/>
            <a:ext cx="5994684" cy="2467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8257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슬라이드 번호 개체 틀 3">
            <a:extLst>
              <a:ext uri="{FF2B5EF4-FFF2-40B4-BE49-F238E27FC236}">
                <a16:creationId xmlns:a16="http://schemas.microsoft.com/office/drawing/2014/main" id="{C739D293-974B-4715-9489-5738C0C935D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93500" y="4327525"/>
            <a:ext cx="698500" cy="365125"/>
          </a:xfrm>
        </p:spPr>
        <p:txBody>
          <a:bodyPr/>
          <a:lstStyle/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28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0361878-FAAD-42EF-A4F4-9A8A34B1FF2F}"/>
              </a:ext>
            </a:extLst>
          </p:cNvPr>
          <p:cNvGrpSpPr/>
          <p:nvPr/>
        </p:nvGrpSpPr>
        <p:grpSpPr>
          <a:xfrm>
            <a:off x="620956" y="1073049"/>
            <a:ext cx="9173284" cy="489557"/>
            <a:chOff x="1189916" y="1144994"/>
            <a:chExt cx="9173284" cy="489557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718709E-20AE-454B-8196-53990F2F28E6}"/>
                </a:ext>
              </a:extLst>
            </p:cNvPr>
            <p:cNvSpPr txBox="1"/>
            <p:nvPr/>
          </p:nvSpPr>
          <p:spPr>
            <a:xfrm>
              <a:off x="1766129" y="1144994"/>
              <a:ext cx="8597071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원</a:t>
              </a:r>
              <a:r>
                <a:rPr lang="en-US" altLang="ko-KR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-</a:t>
              </a:r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핫 인코딩의 한계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EF9EE82E-98E4-43D6-8CDF-9861677693A9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83" name="사각형: 둥근 모서리 82">
                <a:extLst>
                  <a:ext uri="{FF2B5EF4-FFF2-40B4-BE49-F238E27FC236}">
                    <a16:creationId xmlns:a16="http://schemas.microsoft.com/office/drawing/2014/main" id="{4DE83581-CA98-4F9E-9D69-684EF23AB085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85" name="사각형: 둥근 모서리 84">
                <a:extLst>
                  <a:ext uri="{FF2B5EF4-FFF2-40B4-BE49-F238E27FC236}">
                    <a16:creationId xmlns:a16="http://schemas.microsoft.com/office/drawing/2014/main" id="{6B7C55BD-2310-4BF4-A392-A977374892DD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28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5" name="Google Shape;215;p33">
            <a:extLst>
              <a:ext uri="{FF2B5EF4-FFF2-40B4-BE49-F238E27FC236}">
                <a16:creationId xmlns:a16="http://schemas.microsoft.com/office/drawing/2014/main" id="{48705A0D-14E5-4C97-8A82-9E8EB186A92E}"/>
              </a:ext>
            </a:extLst>
          </p:cNvPr>
          <p:cNvSpPr/>
          <p:nvPr/>
        </p:nvSpPr>
        <p:spPr>
          <a:xfrm>
            <a:off x="1538631" y="1725169"/>
            <a:ext cx="9510369" cy="1100544"/>
          </a:xfrm>
          <a:prstGeom prst="rect">
            <a:avLst/>
          </a:prstGeom>
          <a:solidFill>
            <a:srgbClr val="CB6B23">
              <a:lumMod val="20000"/>
              <a:lumOff val="80000"/>
            </a:srgbClr>
          </a:solidFill>
          <a:ln>
            <a:solidFill>
              <a:srgbClr val="E3E4FB"/>
            </a:solidFill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45719" rIns="45719" anchor="ctr"/>
          <a:lstStyle/>
          <a:p>
            <a:pPr marL="0" marR="0" lvl="0" indent="0" defTabSz="91440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872E823-E13D-42C6-9BE0-6133F6859163}"/>
              </a:ext>
            </a:extLst>
          </p:cNvPr>
          <p:cNvSpPr txBox="1"/>
          <p:nvPr/>
        </p:nvSpPr>
        <p:spPr>
          <a:xfrm>
            <a:off x="1660518" y="1836018"/>
            <a:ext cx="9169092" cy="9561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lnSpc>
                <a:spcPct val="150000"/>
              </a:lnSpc>
            </a:pPr>
            <a:r>
              <a:rPr lang="ko-KR" altLang="en-US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매우 직관적인 벡터화 방법이지만</a:t>
            </a:r>
            <a:r>
              <a:rPr lang="en-US" altLang="ko-KR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, </a:t>
            </a:r>
            <a:br>
              <a:rPr lang="en-US" altLang="ko-KR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</a:br>
            <a:r>
              <a:rPr lang="ko-KR" altLang="en-US" sz="2000" b="1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의미적으로 유사한 </a:t>
            </a:r>
            <a:r>
              <a:rPr lang="ko-KR" altLang="en-US" sz="2000" b="1" dirty="0" err="1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단어끼리의</a:t>
            </a:r>
            <a:r>
              <a:rPr lang="ko-KR" altLang="en-US" sz="2000" b="1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 유사도 표현이 불가능함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2C6D5F49-A31D-43B5-9E60-A5445904DE91}"/>
              </a:ext>
            </a:extLst>
          </p:cNvPr>
          <p:cNvGrpSpPr/>
          <p:nvPr/>
        </p:nvGrpSpPr>
        <p:grpSpPr>
          <a:xfrm>
            <a:off x="657050" y="3244022"/>
            <a:ext cx="10434410" cy="2376556"/>
            <a:chOff x="737645" y="6249448"/>
            <a:chExt cx="19869646" cy="4525538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BB22120E-77B7-4D65-9FD4-77826D28DC19}"/>
                </a:ext>
              </a:extLst>
            </p:cNvPr>
            <p:cNvSpPr/>
            <p:nvPr/>
          </p:nvSpPr>
          <p:spPr>
            <a:xfrm>
              <a:off x="3332001" y="9895864"/>
              <a:ext cx="14027084" cy="87912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1" algn="ctr" defTabSz="914400" latinLnBrk="1"/>
              <a:r>
                <a:rPr lang="ko-KR" altLang="en-US" sz="2400" b="1" dirty="0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Times New Roman" panose="02020603050405020304" pitchFamily="18" charset="0"/>
                </a:rPr>
                <a:t>단어가 서로 다르다는 것 외의 정보를 가지고 있지 않음</a:t>
              </a:r>
              <a:r>
                <a:rPr lang="en-US" altLang="ko-KR" sz="2400" b="1" dirty="0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Times New Roman" panose="02020603050405020304" pitchFamily="18" charset="0"/>
                </a:rPr>
                <a:t>!</a:t>
              </a:r>
            </a:p>
          </p:txBody>
        </p: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4218C85B-F77F-47E2-9B22-037B7B15202C}"/>
                </a:ext>
              </a:extLst>
            </p:cNvPr>
            <p:cNvGrpSpPr/>
            <p:nvPr/>
          </p:nvGrpSpPr>
          <p:grpSpPr>
            <a:xfrm>
              <a:off x="737645" y="6249448"/>
              <a:ext cx="7163316" cy="3213473"/>
              <a:chOff x="621533" y="6249448"/>
              <a:chExt cx="7163316" cy="3213473"/>
            </a:xfrm>
          </p:grpSpPr>
          <p:pic>
            <p:nvPicPr>
              <p:cNvPr id="36" name="Picture 2" descr="appleì ëí ì´ë¯¸ì§ ê²ìê²°ê³¼">
                <a:extLst>
                  <a:ext uri="{FF2B5EF4-FFF2-40B4-BE49-F238E27FC236}">
                    <a16:creationId xmlns:a16="http://schemas.microsoft.com/office/drawing/2014/main" id="{85342D3A-24EB-44EC-8E32-CD77E5E568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270328" y="6249448"/>
                <a:ext cx="1865723" cy="21717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F7A10C77-D4F9-476F-9D17-4B3F96545781}"/>
                  </a:ext>
                </a:extLst>
              </p:cNvPr>
              <p:cNvSpPr/>
              <p:nvPr/>
            </p:nvSpPr>
            <p:spPr>
              <a:xfrm>
                <a:off x="621533" y="8701015"/>
                <a:ext cx="7163316" cy="76190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1" algn="ctr" defTabSz="914400" latinLnBrk="1"/>
                <a:r>
                  <a:rPr lang="en-US" altLang="ko-KR" sz="2000" b="1" dirty="0">
                    <a:solidFill>
                      <a:srgbClr val="000000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Times New Roman" panose="02020603050405020304" pitchFamily="18" charset="0"/>
                  </a:rPr>
                  <a:t>[ 0 0 0 0 1 0 0 0 … 0 0 0 ]</a:t>
                </a:r>
              </a:p>
            </p:txBody>
          </p:sp>
        </p:grp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0A7A3FB9-3D76-43FC-8086-AE8DB103D7E2}"/>
                </a:ext>
              </a:extLst>
            </p:cNvPr>
            <p:cNvGrpSpPr/>
            <p:nvPr/>
          </p:nvGrpSpPr>
          <p:grpSpPr>
            <a:xfrm>
              <a:off x="7090810" y="6287447"/>
              <a:ext cx="7163316" cy="3175474"/>
              <a:chOff x="6317632" y="6287447"/>
              <a:chExt cx="7163316" cy="3175474"/>
            </a:xfrm>
          </p:grpSpPr>
          <p:pic>
            <p:nvPicPr>
              <p:cNvPr id="34" name="Picture 4" descr="fruitì ëí ì´ë¯¸ì§ ê²ìê²°ê³¼">
                <a:extLst>
                  <a:ext uri="{FF2B5EF4-FFF2-40B4-BE49-F238E27FC236}">
                    <a16:creationId xmlns:a16="http://schemas.microsoft.com/office/drawing/2014/main" id="{1D6F6AFB-4BD9-43F1-BF38-AA95E36FB1F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03586" y="6287447"/>
                <a:ext cx="4191405" cy="20957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6F0A6853-9F66-45FA-838E-10DBE5B7AAB6}"/>
                  </a:ext>
                </a:extLst>
              </p:cNvPr>
              <p:cNvSpPr/>
              <p:nvPr/>
            </p:nvSpPr>
            <p:spPr>
              <a:xfrm>
                <a:off x="6317632" y="8701015"/>
                <a:ext cx="7163316" cy="76190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1" algn="ctr" defTabSz="914400" latinLnBrk="1"/>
                <a:r>
                  <a:rPr lang="en-US" altLang="ko-KR" sz="2000" b="1" dirty="0">
                    <a:solidFill>
                      <a:srgbClr val="000000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Times New Roman" panose="02020603050405020304" pitchFamily="18" charset="0"/>
                  </a:rPr>
                  <a:t>[ 0 0 0 0 0 0 0 0 … 0 1 0 ]</a:t>
                </a:r>
              </a:p>
            </p:txBody>
          </p:sp>
        </p:grp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F3260812-C812-4327-9982-37304E66E48C}"/>
                </a:ext>
              </a:extLst>
            </p:cNvPr>
            <p:cNvGrpSpPr/>
            <p:nvPr/>
          </p:nvGrpSpPr>
          <p:grpSpPr>
            <a:xfrm>
              <a:off x="13443975" y="6299752"/>
              <a:ext cx="7163316" cy="3163172"/>
              <a:chOff x="13327863" y="6299752"/>
              <a:chExt cx="7163316" cy="3163172"/>
            </a:xfrm>
          </p:grpSpPr>
          <p:pic>
            <p:nvPicPr>
              <p:cNvPr id="32" name="Picture 6" descr="carì ëí ì´ë¯¸ì§ ê²ìê²°ê³¼">
                <a:extLst>
                  <a:ext uri="{FF2B5EF4-FFF2-40B4-BE49-F238E27FC236}">
                    <a16:creationId xmlns:a16="http://schemas.microsoft.com/office/drawing/2014/main" id="{6A9B04BD-3A91-410E-9177-0DB93057C47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8720" b="17921"/>
              <a:stretch/>
            </p:blipFill>
            <p:spPr bwMode="auto">
              <a:xfrm flipH="1">
                <a:off x="14456351" y="6299752"/>
                <a:ext cx="4906336" cy="20710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3B2FE507-309B-4BD3-80DF-B9604A78862A}"/>
                  </a:ext>
                </a:extLst>
              </p:cNvPr>
              <p:cNvSpPr/>
              <p:nvPr/>
            </p:nvSpPr>
            <p:spPr>
              <a:xfrm>
                <a:off x="13327863" y="8701018"/>
                <a:ext cx="7163316" cy="76190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1" algn="ctr" defTabSz="914400" latinLnBrk="1"/>
                <a:r>
                  <a:rPr lang="en-US" altLang="ko-KR" sz="2000" b="1" dirty="0">
                    <a:solidFill>
                      <a:srgbClr val="000000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Times New Roman" panose="02020603050405020304" pitchFamily="18" charset="0"/>
                  </a:rPr>
                  <a:t>[ 0 0 0 1 0 0 0 0 … 0 0 0 ]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17238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C0361878-FAAD-42EF-A4F4-9A8A34B1FF2F}"/>
              </a:ext>
            </a:extLst>
          </p:cNvPr>
          <p:cNvGrpSpPr/>
          <p:nvPr/>
        </p:nvGrpSpPr>
        <p:grpSpPr>
          <a:xfrm>
            <a:off x="620956" y="1073049"/>
            <a:ext cx="9173284" cy="489557"/>
            <a:chOff x="1189916" y="1144994"/>
            <a:chExt cx="9173284" cy="489557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718709E-20AE-454B-8196-53990F2F28E6}"/>
                </a:ext>
              </a:extLst>
            </p:cNvPr>
            <p:cNvSpPr txBox="1"/>
            <p:nvPr/>
          </p:nvSpPr>
          <p:spPr>
            <a:xfrm>
              <a:off x="1766129" y="1144994"/>
              <a:ext cx="8597071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분산 표현 </a:t>
              </a: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(Distributed Representation)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EF9EE82E-98E4-43D6-8CDF-9861677693A9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83" name="사각형: 둥근 모서리 82">
                <a:extLst>
                  <a:ext uri="{FF2B5EF4-FFF2-40B4-BE49-F238E27FC236}">
                    <a16:creationId xmlns:a16="http://schemas.microsoft.com/office/drawing/2014/main" id="{4DE83581-CA98-4F9E-9D69-684EF23AB085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85" name="사각형: 둥근 모서리 84">
                <a:extLst>
                  <a:ext uri="{FF2B5EF4-FFF2-40B4-BE49-F238E27FC236}">
                    <a16:creationId xmlns:a16="http://schemas.microsoft.com/office/drawing/2014/main" id="{6B7C55BD-2310-4BF4-A392-A977374892DD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29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1C455E9-5A97-47EA-AF09-F7FB5A9928C8}"/>
              </a:ext>
            </a:extLst>
          </p:cNvPr>
          <p:cNvGrpSpPr/>
          <p:nvPr/>
        </p:nvGrpSpPr>
        <p:grpSpPr>
          <a:xfrm>
            <a:off x="1502251" y="2033719"/>
            <a:ext cx="8606950" cy="3474166"/>
            <a:chOff x="1616150" y="3024313"/>
            <a:chExt cx="17789450" cy="7180651"/>
          </a:xfrm>
        </p:grpSpPr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9127E073-5D4C-49A2-878F-EEA2FF626891}"/>
                </a:ext>
              </a:extLst>
            </p:cNvPr>
            <p:cNvGrpSpPr/>
            <p:nvPr/>
          </p:nvGrpSpPr>
          <p:grpSpPr>
            <a:xfrm>
              <a:off x="3103759" y="3024313"/>
              <a:ext cx="16301841" cy="2171701"/>
              <a:chOff x="3103759" y="3024313"/>
              <a:chExt cx="16301841" cy="2171701"/>
            </a:xfrm>
          </p:grpSpPr>
          <p:pic>
            <p:nvPicPr>
              <p:cNvPr id="65" name="Picture 2" descr="appleì ëí ì´ë¯¸ì§ ê²ìê²°ê³¼">
                <a:extLst>
                  <a:ext uri="{FF2B5EF4-FFF2-40B4-BE49-F238E27FC236}">
                    <a16:creationId xmlns:a16="http://schemas.microsoft.com/office/drawing/2014/main" id="{86BC0489-9B93-45B4-82D5-A4F93D7C851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03759" y="3024313"/>
                <a:ext cx="1865723" cy="21717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66" name="그룹 65">
                <a:extLst>
                  <a:ext uri="{FF2B5EF4-FFF2-40B4-BE49-F238E27FC236}">
                    <a16:creationId xmlns:a16="http://schemas.microsoft.com/office/drawing/2014/main" id="{A530C8F4-F2DC-4357-AE7E-C39617461C5C}"/>
                  </a:ext>
                </a:extLst>
              </p:cNvPr>
              <p:cNvGrpSpPr/>
              <p:nvPr/>
            </p:nvGrpSpPr>
            <p:grpSpPr>
              <a:xfrm>
                <a:off x="6919663" y="3154035"/>
                <a:ext cx="12485937" cy="1912257"/>
                <a:chOff x="6919663" y="3081869"/>
                <a:chExt cx="12485937" cy="1912257"/>
              </a:xfrm>
            </p:grpSpPr>
            <p:grpSp>
              <p:nvGrpSpPr>
                <p:cNvPr id="67" name="그룹 66">
                  <a:extLst>
                    <a:ext uri="{FF2B5EF4-FFF2-40B4-BE49-F238E27FC236}">
                      <a16:creationId xmlns:a16="http://schemas.microsoft.com/office/drawing/2014/main" id="{DB109DCD-5825-438F-B97C-5A74CD367E27}"/>
                    </a:ext>
                  </a:extLst>
                </p:cNvPr>
                <p:cNvGrpSpPr/>
                <p:nvPr/>
              </p:nvGrpSpPr>
              <p:grpSpPr>
                <a:xfrm>
                  <a:off x="7779413" y="3485458"/>
                  <a:ext cx="10527260" cy="1105079"/>
                  <a:chOff x="7779413" y="3485458"/>
                  <a:chExt cx="10527260" cy="1105079"/>
                </a:xfrm>
              </p:grpSpPr>
              <p:sp>
                <p:nvSpPr>
                  <p:cNvPr id="69" name="Shape 119">
                    <a:extLst>
                      <a:ext uri="{FF2B5EF4-FFF2-40B4-BE49-F238E27FC236}">
                        <a16:creationId xmlns:a16="http://schemas.microsoft.com/office/drawing/2014/main" id="{D146E386-6FB6-450E-9355-D0693965B124}"/>
                      </a:ext>
                    </a:extLst>
                  </p:cNvPr>
                  <p:cNvSpPr/>
                  <p:nvPr/>
                </p:nvSpPr>
                <p:spPr>
                  <a:xfrm>
                    <a:off x="7779413" y="3485458"/>
                    <a:ext cx="1105079" cy="1105079"/>
                  </a:xfrm>
                  <a:prstGeom prst="ellipse">
                    <a:avLst/>
                  </a:prstGeom>
                  <a:solidFill>
                    <a:srgbClr val="3D85C6"/>
                  </a:solidFill>
                  <a:ln w="9525" cap="flat" cmpd="sng">
                    <a:solidFill>
                      <a:srgbClr val="003366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nstantia"/>
                    </a:endParaRPr>
                  </a:p>
                </p:txBody>
              </p:sp>
              <p:sp>
                <p:nvSpPr>
                  <p:cNvPr id="70" name="Shape 120">
                    <a:extLst>
                      <a:ext uri="{FF2B5EF4-FFF2-40B4-BE49-F238E27FC236}">
                        <a16:creationId xmlns:a16="http://schemas.microsoft.com/office/drawing/2014/main" id="{DEB40545-F04E-4C05-9E0A-F20AAD530EB3}"/>
                      </a:ext>
                    </a:extLst>
                  </p:cNvPr>
                  <p:cNvSpPr/>
                  <p:nvPr/>
                </p:nvSpPr>
                <p:spPr>
                  <a:xfrm>
                    <a:off x="10134958" y="3485458"/>
                    <a:ext cx="1105079" cy="1105079"/>
                  </a:xfrm>
                  <a:prstGeom prst="ellipse">
                    <a:avLst/>
                  </a:prstGeom>
                  <a:solidFill>
                    <a:srgbClr val="E06666"/>
                  </a:solidFill>
                  <a:ln w="9525" cap="flat" cmpd="sng">
                    <a:solidFill>
                      <a:srgbClr val="003366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nstantia"/>
                    </a:endParaRPr>
                  </a:p>
                </p:txBody>
              </p:sp>
              <p:sp>
                <p:nvSpPr>
                  <p:cNvPr id="71" name="Shape 121">
                    <a:extLst>
                      <a:ext uri="{FF2B5EF4-FFF2-40B4-BE49-F238E27FC236}">
                        <a16:creationId xmlns:a16="http://schemas.microsoft.com/office/drawing/2014/main" id="{7E8BFCF5-6D8D-4FD1-B6BC-04DC41E86192}"/>
                      </a:ext>
                    </a:extLst>
                  </p:cNvPr>
                  <p:cNvSpPr/>
                  <p:nvPr/>
                </p:nvSpPr>
                <p:spPr>
                  <a:xfrm>
                    <a:off x="12490503" y="3485458"/>
                    <a:ext cx="1105079" cy="1105079"/>
                  </a:xfrm>
                  <a:prstGeom prst="ellipse">
                    <a:avLst/>
                  </a:prstGeom>
                  <a:solidFill>
                    <a:srgbClr val="E06666"/>
                  </a:solidFill>
                  <a:ln w="9525" cap="flat" cmpd="sng">
                    <a:solidFill>
                      <a:srgbClr val="003366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nstantia"/>
                    </a:endParaRPr>
                  </a:p>
                </p:txBody>
              </p:sp>
              <p:sp>
                <p:nvSpPr>
                  <p:cNvPr id="72" name="Shape 122">
                    <a:extLst>
                      <a:ext uri="{FF2B5EF4-FFF2-40B4-BE49-F238E27FC236}">
                        <a16:creationId xmlns:a16="http://schemas.microsoft.com/office/drawing/2014/main" id="{384C1A1E-5C1A-4C75-8CE6-CCAE9C6DB2A0}"/>
                      </a:ext>
                    </a:extLst>
                  </p:cNvPr>
                  <p:cNvSpPr/>
                  <p:nvPr/>
                </p:nvSpPr>
                <p:spPr>
                  <a:xfrm>
                    <a:off x="14846049" y="3485458"/>
                    <a:ext cx="1105079" cy="1105079"/>
                  </a:xfrm>
                  <a:prstGeom prst="ellipse">
                    <a:avLst/>
                  </a:prstGeom>
                  <a:solidFill>
                    <a:srgbClr val="E06666"/>
                  </a:solidFill>
                  <a:ln w="9525" cap="flat" cmpd="sng">
                    <a:solidFill>
                      <a:srgbClr val="003366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nstantia"/>
                    </a:endParaRPr>
                  </a:p>
                </p:txBody>
              </p:sp>
              <p:sp>
                <p:nvSpPr>
                  <p:cNvPr id="73" name="Shape 123">
                    <a:extLst>
                      <a:ext uri="{FF2B5EF4-FFF2-40B4-BE49-F238E27FC236}">
                        <a16:creationId xmlns:a16="http://schemas.microsoft.com/office/drawing/2014/main" id="{EFA77FF4-3F21-4CFD-A2DF-20EB47D8BAC1}"/>
                      </a:ext>
                    </a:extLst>
                  </p:cNvPr>
                  <p:cNvSpPr/>
                  <p:nvPr/>
                </p:nvSpPr>
                <p:spPr>
                  <a:xfrm>
                    <a:off x="17201594" y="3485458"/>
                    <a:ext cx="1105079" cy="1105079"/>
                  </a:xfrm>
                  <a:prstGeom prst="ellipse">
                    <a:avLst/>
                  </a:prstGeom>
                  <a:solidFill>
                    <a:srgbClr val="F4CCCC"/>
                  </a:solidFill>
                  <a:ln w="9525" cap="flat" cmpd="sng">
                    <a:solidFill>
                      <a:srgbClr val="003366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nstantia"/>
                    </a:endParaRPr>
                  </a:p>
                </p:txBody>
              </p:sp>
            </p:grpSp>
            <p:sp>
              <p:nvSpPr>
                <p:cNvPr id="68" name="양쪽 대괄호 67">
                  <a:extLst>
                    <a:ext uri="{FF2B5EF4-FFF2-40B4-BE49-F238E27FC236}">
                      <a16:creationId xmlns:a16="http://schemas.microsoft.com/office/drawing/2014/main" id="{F06C2AFE-ECCA-4EE0-AD20-90136A3A11C6}"/>
                    </a:ext>
                  </a:extLst>
                </p:cNvPr>
                <p:cNvSpPr/>
                <p:nvPr/>
              </p:nvSpPr>
              <p:spPr>
                <a:xfrm>
                  <a:off x="6919663" y="3081869"/>
                  <a:ext cx="12485937" cy="1912257"/>
                </a:xfrm>
                <a:prstGeom prst="bracketPair">
                  <a:avLst>
                    <a:gd name="adj" fmla="val 17426"/>
                  </a:avLst>
                </a:prstGeom>
                <a:noFill/>
                <a:ln w="5080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nstantia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CB80A6FE-FE8D-4678-B94B-8F7296A38F58}"/>
                </a:ext>
              </a:extLst>
            </p:cNvPr>
            <p:cNvGrpSpPr/>
            <p:nvPr/>
          </p:nvGrpSpPr>
          <p:grpSpPr>
            <a:xfrm>
              <a:off x="1940917" y="5617092"/>
              <a:ext cx="17464683" cy="2095702"/>
              <a:chOff x="1940917" y="5731159"/>
              <a:chExt cx="17464683" cy="2095702"/>
            </a:xfrm>
          </p:grpSpPr>
          <p:pic>
            <p:nvPicPr>
              <p:cNvPr id="75" name="Picture 4" descr="fruitì ëí ì´ë¯¸ì§ ê²ìê²°ê³¼">
                <a:extLst>
                  <a:ext uri="{FF2B5EF4-FFF2-40B4-BE49-F238E27FC236}">
                    <a16:creationId xmlns:a16="http://schemas.microsoft.com/office/drawing/2014/main" id="{0120EAD7-F220-40A1-BA87-21A36E2DBFC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40917" y="5731159"/>
                <a:ext cx="4191405" cy="20957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76" name="그룹 75">
                <a:extLst>
                  <a:ext uri="{FF2B5EF4-FFF2-40B4-BE49-F238E27FC236}">
                    <a16:creationId xmlns:a16="http://schemas.microsoft.com/office/drawing/2014/main" id="{AF7B9075-0BCF-41CD-AE0C-852633A58610}"/>
                  </a:ext>
                </a:extLst>
              </p:cNvPr>
              <p:cNvGrpSpPr/>
              <p:nvPr/>
            </p:nvGrpSpPr>
            <p:grpSpPr>
              <a:xfrm>
                <a:off x="6919663" y="5822882"/>
                <a:ext cx="12485937" cy="1912257"/>
                <a:chOff x="6919663" y="5653436"/>
                <a:chExt cx="12485937" cy="1912257"/>
              </a:xfrm>
            </p:grpSpPr>
            <p:grpSp>
              <p:nvGrpSpPr>
                <p:cNvPr id="77" name="그룹 76">
                  <a:extLst>
                    <a:ext uri="{FF2B5EF4-FFF2-40B4-BE49-F238E27FC236}">
                      <a16:creationId xmlns:a16="http://schemas.microsoft.com/office/drawing/2014/main" id="{AB20ED6B-07A5-4853-AF06-E2C914C62A11}"/>
                    </a:ext>
                  </a:extLst>
                </p:cNvPr>
                <p:cNvGrpSpPr/>
                <p:nvPr/>
              </p:nvGrpSpPr>
              <p:grpSpPr>
                <a:xfrm>
                  <a:off x="7779413" y="6057025"/>
                  <a:ext cx="10527260" cy="1105079"/>
                  <a:chOff x="7779413" y="6057026"/>
                  <a:chExt cx="10527260" cy="1105079"/>
                </a:xfrm>
              </p:grpSpPr>
              <p:sp>
                <p:nvSpPr>
                  <p:cNvPr id="81" name="Shape 124">
                    <a:extLst>
                      <a:ext uri="{FF2B5EF4-FFF2-40B4-BE49-F238E27FC236}">
                        <a16:creationId xmlns:a16="http://schemas.microsoft.com/office/drawing/2014/main" id="{38A4BFFA-22D5-4EE3-8258-467B08884FF2}"/>
                      </a:ext>
                    </a:extLst>
                  </p:cNvPr>
                  <p:cNvSpPr/>
                  <p:nvPr/>
                </p:nvSpPr>
                <p:spPr>
                  <a:xfrm>
                    <a:off x="7779413" y="6057026"/>
                    <a:ext cx="1105079" cy="1105079"/>
                  </a:xfrm>
                  <a:prstGeom prst="ellipse">
                    <a:avLst/>
                  </a:prstGeom>
                  <a:solidFill>
                    <a:srgbClr val="3D85C6"/>
                  </a:solidFill>
                  <a:ln w="9525" cap="flat" cmpd="sng">
                    <a:solidFill>
                      <a:srgbClr val="003366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nstantia"/>
                    </a:endParaRPr>
                  </a:p>
                </p:txBody>
              </p:sp>
              <p:sp>
                <p:nvSpPr>
                  <p:cNvPr id="82" name="Shape 125">
                    <a:extLst>
                      <a:ext uri="{FF2B5EF4-FFF2-40B4-BE49-F238E27FC236}">
                        <a16:creationId xmlns:a16="http://schemas.microsoft.com/office/drawing/2014/main" id="{18AB7285-E0CC-4122-B7D3-37C5074F2ED2}"/>
                      </a:ext>
                    </a:extLst>
                  </p:cNvPr>
                  <p:cNvSpPr/>
                  <p:nvPr/>
                </p:nvSpPr>
                <p:spPr>
                  <a:xfrm>
                    <a:off x="10134958" y="6057026"/>
                    <a:ext cx="1105079" cy="1105079"/>
                  </a:xfrm>
                  <a:prstGeom prst="ellipse">
                    <a:avLst/>
                  </a:prstGeom>
                  <a:solidFill>
                    <a:srgbClr val="E06666"/>
                  </a:solidFill>
                  <a:ln w="9525" cap="flat" cmpd="sng">
                    <a:solidFill>
                      <a:srgbClr val="003366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nstantia"/>
                    </a:endParaRPr>
                  </a:p>
                </p:txBody>
              </p:sp>
              <p:sp>
                <p:nvSpPr>
                  <p:cNvPr id="84" name="Shape 126">
                    <a:extLst>
                      <a:ext uri="{FF2B5EF4-FFF2-40B4-BE49-F238E27FC236}">
                        <a16:creationId xmlns:a16="http://schemas.microsoft.com/office/drawing/2014/main" id="{7A271DF5-D2E6-4455-8E79-AF774F1007CB}"/>
                      </a:ext>
                    </a:extLst>
                  </p:cNvPr>
                  <p:cNvSpPr/>
                  <p:nvPr/>
                </p:nvSpPr>
                <p:spPr>
                  <a:xfrm>
                    <a:off x="12490503" y="6057026"/>
                    <a:ext cx="1105079" cy="1105079"/>
                  </a:xfrm>
                  <a:prstGeom prst="ellipse">
                    <a:avLst/>
                  </a:prstGeom>
                  <a:solidFill>
                    <a:srgbClr val="E06666"/>
                  </a:solidFill>
                  <a:ln w="9525" cap="flat" cmpd="sng">
                    <a:solidFill>
                      <a:srgbClr val="003366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nstantia"/>
                    </a:endParaRPr>
                  </a:p>
                </p:txBody>
              </p:sp>
              <p:sp>
                <p:nvSpPr>
                  <p:cNvPr id="86" name="Shape 127">
                    <a:extLst>
                      <a:ext uri="{FF2B5EF4-FFF2-40B4-BE49-F238E27FC236}">
                        <a16:creationId xmlns:a16="http://schemas.microsoft.com/office/drawing/2014/main" id="{6AC51BB6-50E5-4914-A44D-FAD0842CC3D3}"/>
                      </a:ext>
                    </a:extLst>
                  </p:cNvPr>
                  <p:cNvSpPr/>
                  <p:nvPr/>
                </p:nvSpPr>
                <p:spPr>
                  <a:xfrm>
                    <a:off x="14846049" y="6057026"/>
                    <a:ext cx="1105079" cy="1105079"/>
                  </a:xfrm>
                  <a:prstGeom prst="ellipse">
                    <a:avLst/>
                  </a:prstGeom>
                  <a:solidFill>
                    <a:srgbClr val="EA9999"/>
                  </a:solidFill>
                  <a:ln w="9525" cap="flat" cmpd="sng">
                    <a:solidFill>
                      <a:srgbClr val="003366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nstantia"/>
                    </a:endParaRPr>
                  </a:p>
                </p:txBody>
              </p:sp>
              <p:sp>
                <p:nvSpPr>
                  <p:cNvPr id="87" name="Shape 128">
                    <a:extLst>
                      <a:ext uri="{FF2B5EF4-FFF2-40B4-BE49-F238E27FC236}">
                        <a16:creationId xmlns:a16="http://schemas.microsoft.com/office/drawing/2014/main" id="{16D8EC4A-3525-47B9-A40B-30CA3557DFCB}"/>
                      </a:ext>
                    </a:extLst>
                  </p:cNvPr>
                  <p:cNvSpPr/>
                  <p:nvPr/>
                </p:nvSpPr>
                <p:spPr>
                  <a:xfrm>
                    <a:off x="17201594" y="6057026"/>
                    <a:ext cx="1105079" cy="1105079"/>
                  </a:xfrm>
                  <a:prstGeom prst="ellipse">
                    <a:avLst/>
                  </a:prstGeom>
                  <a:solidFill>
                    <a:srgbClr val="3D85C6"/>
                  </a:solidFill>
                  <a:ln w="9525" cap="flat" cmpd="sng">
                    <a:solidFill>
                      <a:srgbClr val="003366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nstantia"/>
                    </a:endParaRPr>
                  </a:p>
                </p:txBody>
              </p:sp>
            </p:grpSp>
            <p:sp>
              <p:nvSpPr>
                <p:cNvPr id="78" name="양쪽 대괄호 77">
                  <a:extLst>
                    <a:ext uri="{FF2B5EF4-FFF2-40B4-BE49-F238E27FC236}">
                      <a16:creationId xmlns:a16="http://schemas.microsoft.com/office/drawing/2014/main" id="{AF15D7A6-57C5-4D69-A606-24C94B16543C}"/>
                    </a:ext>
                  </a:extLst>
                </p:cNvPr>
                <p:cNvSpPr/>
                <p:nvPr/>
              </p:nvSpPr>
              <p:spPr>
                <a:xfrm>
                  <a:off x="6919663" y="5653436"/>
                  <a:ext cx="12485937" cy="1912257"/>
                </a:xfrm>
                <a:prstGeom prst="bracketPair">
                  <a:avLst>
                    <a:gd name="adj" fmla="val 17426"/>
                  </a:avLst>
                </a:prstGeom>
                <a:noFill/>
                <a:ln w="5080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nstantia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88" name="그룹 87">
              <a:extLst>
                <a:ext uri="{FF2B5EF4-FFF2-40B4-BE49-F238E27FC236}">
                  <a16:creationId xmlns:a16="http://schemas.microsoft.com/office/drawing/2014/main" id="{69370A2E-2684-445F-A1BF-A5CC0D24ADC5}"/>
                </a:ext>
              </a:extLst>
            </p:cNvPr>
            <p:cNvGrpSpPr/>
            <p:nvPr/>
          </p:nvGrpSpPr>
          <p:grpSpPr>
            <a:xfrm>
              <a:off x="1616150" y="8133872"/>
              <a:ext cx="17789450" cy="2071092"/>
              <a:chOff x="1616150" y="8133872"/>
              <a:chExt cx="17789450" cy="2071092"/>
            </a:xfrm>
          </p:grpSpPr>
          <p:pic>
            <p:nvPicPr>
              <p:cNvPr id="89" name="Picture 6" descr="carì ëí ì´ë¯¸ì§ ê²ìê²°ê³¼">
                <a:extLst>
                  <a:ext uri="{FF2B5EF4-FFF2-40B4-BE49-F238E27FC236}">
                    <a16:creationId xmlns:a16="http://schemas.microsoft.com/office/drawing/2014/main" id="{A6452FBA-0ABF-4E6E-BE6B-BCAC1E96E74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8720" b="17921"/>
              <a:stretch/>
            </p:blipFill>
            <p:spPr bwMode="auto">
              <a:xfrm flipH="1">
                <a:off x="1616150" y="8133872"/>
                <a:ext cx="4906336" cy="20710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90" name="그룹 89">
                <a:extLst>
                  <a:ext uri="{FF2B5EF4-FFF2-40B4-BE49-F238E27FC236}">
                    <a16:creationId xmlns:a16="http://schemas.microsoft.com/office/drawing/2014/main" id="{46014DF1-B494-45EC-8B48-E7AB2D2971BE}"/>
                  </a:ext>
                </a:extLst>
              </p:cNvPr>
              <p:cNvGrpSpPr/>
              <p:nvPr/>
            </p:nvGrpSpPr>
            <p:grpSpPr>
              <a:xfrm>
                <a:off x="6919663" y="8213290"/>
                <a:ext cx="12485937" cy="1912257"/>
                <a:chOff x="6919663" y="8225005"/>
                <a:chExt cx="12485937" cy="1912257"/>
              </a:xfrm>
            </p:grpSpPr>
            <p:grpSp>
              <p:nvGrpSpPr>
                <p:cNvPr id="91" name="그룹 90">
                  <a:extLst>
                    <a:ext uri="{FF2B5EF4-FFF2-40B4-BE49-F238E27FC236}">
                      <a16:creationId xmlns:a16="http://schemas.microsoft.com/office/drawing/2014/main" id="{EEBC4E3E-CE1C-40A0-9484-8C0DA892881C}"/>
                    </a:ext>
                  </a:extLst>
                </p:cNvPr>
                <p:cNvGrpSpPr/>
                <p:nvPr/>
              </p:nvGrpSpPr>
              <p:grpSpPr>
                <a:xfrm>
                  <a:off x="7779377" y="8628594"/>
                  <a:ext cx="10527261" cy="1105079"/>
                  <a:chOff x="7779377" y="8628595"/>
                  <a:chExt cx="10527261" cy="1105079"/>
                </a:xfrm>
              </p:grpSpPr>
              <p:sp>
                <p:nvSpPr>
                  <p:cNvPr id="93" name="Shape 130">
                    <a:extLst>
                      <a:ext uri="{FF2B5EF4-FFF2-40B4-BE49-F238E27FC236}">
                        <a16:creationId xmlns:a16="http://schemas.microsoft.com/office/drawing/2014/main" id="{7C3D19F9-B1E5-4DFA-8940-058C8C2A9D7C}"/>
                      </a:ext>
                    </a:extLst>
                  </p:cNvPr>
                  <p:cNvSpPr/>
                  <p:nvPr/>
                </p:nvSpPr>
                <p:spPr>
                  <a:xfrm>
                    <a:off x="7779377" y="8628595"/>
                    <a:ext cx="1105079" cy="1105079"/>
                  </a:xfrm>
                  <a:prstGeom prst="ellipse">
                    <a:avLst/>
                  </a:prstGeom>
                  <a:solidFill>
                    <a:srgbClr val="E06666"/>
                  </a:solidFill>
                  <a:ln w="9525" cap="flat" cmpd="sng">
                    <a:solidFill>
                      <a:srgbClr val="003366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nstantia"/>
                    </a:endParaRPr>
                  </a:p>
                </p:txBody>
              </p:sp>
              <p:sp>
                <p:nvSpPr>
                  <p:cNvPr id="94" name="Shape 131">
                    <a:extLst>
                      <a:ext uri="{FF2B5EF4-FFF2-40B4-BE49-F238E27FC236}">
                        <a16:creationId xmlns:a16="http://schemas.microsoft.com/office/drawing/2014/main" id="{D017F8FC-B4EC-43AB-AA8E-42928F13ABD7}"/>
                      </a:ext>
                    </a:extLst>
                  </p:cNvPr>
                  <p:cNvSpPr/>
                  <p:nvPr/>
                </p:nvSpPr>
                <p:spPr>
                  <a:xfrm>
                    <a:off x="10134923" y="8628595"/>
                    <a:ext cx="1105079" cy="1105079"/>
                  </a:xfrm>
                  <a:prstGeom prst="ellipse">
                    <a:avLst/>
                  </a:prstGeom>
                  <a:solidFill>
                    <a:srgbClr val="3D85C6"/>
                  </a:solidFill>
                  <a:ln w="9525" cap="flat" cmpd="sng">
                    <a:solidFill>
                      <a:srgbClr val="003366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nstantia"/>
                    </a:endParaRPr>
                  </a:p>
                </p:txBody>
              </p:sp>
              <p:sp>
                <p:nvSpPr>
                  <p:cNvPr id="95" name="Shape 132">
                    <a:extLst>
                      <a:ext uri="{FF2B5EF4-FFF2-40B4-BE49-F238E27FC236}">
                        <a16:creationId xmlns:a16="http://schemas.microsoft.com/office/drawing/2014/main" id="{AB4DA252-DAF9-4796-AA8A-2D521B2A9FAD}"/>
                      </a:ext>
                    </a:extLst>
                  </p:cNvPr>
                  <p:cNvSpPr/>
                  <p:nvPr/>
                </p:nvSpPr>
                <p:spPr>
                  <a:xfrm>
                    <a:off x="12490468" y="8628595"/>
                    <a:ext cx="1105079" cy="1105079"/>
                  </a:xfrm>
                  <a:prstGeom prst="ellipse">
                    <a:avLst/>
                  </a:prstGeom>
                  <a:solidFill>
                    <a:srgbClr val="F4CCCC"/>
                  </a:solidFill>
                  <a:ln w="9525" cap="flat" cmpd="sng">
                    <a:solidFill>
                      <a:srgbClr val="003366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nstantia"/>
                    </a:endParaRPr>
                  </a:p>
                </p:txBody>
              </p:sp>
              <p:sp>
                <p:nvSpPr>
                  <p:cNvPr id="96" name="Shape 133">
                    <a:extLst>
                      <a:ext uri="{FF2B5EF4-FFF2-40B4-BE49-F238E27FC236}">
                        <a16:creationId xmlns:a16="http://schemas.microsoft.com/office/drawing/2014/main" id="{B7C870A0-A95E-4D3B-9A30-8AA7C3879A92}"/>
                      </a:ext>
                    </a:extLst>
                  </p:cNvPr>
                  <p:cNvSpPr/>
                  <p:nvPr/>
                </p:nvSpPr>
                <p:spPr>
                  <a:xfrm>
                    <a:off x="14846014" y="8628595"/>
                    <a:ext cx="1105079" cy="1105079"/>
                  </a:xfrm>
                  <a:prstGeom prst="ellipse">
                    <a:avLst/>
                  </a:prstGeom>
                  <a:solidFill>
                    <a:srgbClr val="6FA8DC"/>
                  </a:solidFill>
                  <a:ln w="9525" cap="flat" cmpd="sng">
                    <a:solidFill>
                      <a:srgbClr val="003366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nstantia"/>
                    </a:endParaRPr>
                  </a:p>
                </p:txBody>
              </p:sp>
              <p:sp>
                <p:nvSpPr>
                  <p:cNvPr id="97" name="Shape 134">
                    <a:extLst>
                      <a:ext uri="{FF2B5EF4-FFF2-40B4-BE49-F238E27FC236}">
                        <a16:creationId xmlns:a16="http://schemas.microsoft.com/office/drawing/2014/main" id="{85A6BCD2-5D7E-4DE2-B3D8-A964A53BA855}"/>
                      </a:ext>
                    </a:extLst>
                  </p:cNvPr>
                  <p:cNvSpPr/>
                  <p:nvPr/>
                </p:nvSpPr>
                <p:spPr>
                  <a:xfrm>
                    <a:off x="17201559" y="8628595"/>
                    <a:ext cx="1105079" cy="1105079"/>
                  </a:xfrm>
                  <a:prstGeom prst="ellipse">
                    <a:avLst/>
                  </a:prstGeom>
                  <a:solidFill>
                    <a:srgbClr val="E06666"/>
                  </a:solidFill>
                  <a:ln w="9525" cap="flat" cmpd="sng">
                    <a:solidFill>
                      <a:srgbClr val="003366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nstantia"/>
                    </a:endParaRPr>
                  </a:p>
                </p:txBody>
              </p:sp>
            </p:grpSp>
            <p:sp>
              <p:nvSpPr>
                <p:cNvPr id="92" name="양쪽 대괄호 91">
                  <a:extLst>
                    <a:ext uri="{FF2B5EF4-FFF2-40B4-BE49-F238E27FC236}">
                      <a16:creationId xmlns:a16="http://schemas.microsoft.com/office/drawing/2014/main" id="{6EEDAAC0-35C6-4C12-A2FE-2538EC7E415E}"/>
                    </a:ext>
                  </a:extLst>
                </p:cNvPr>
                <p:cNvSpPr/>
                <p:nvPr/>
              </p:nvSpPr>
              <p:spPr>
                <a:xfrm>
                  <a:off x="6919663" y="8225005"/>
                  <a:ext cx="12485937" cy="1912257"/>
                </a:xfrm>
                <a:prstGeom prst="bracketPair">
                  <a:avLst>
                    <a:gd name="adj" fmla="val 17426"/>
                  </a:avLst>
                </a:prstGeom>
                <a:noFill/>
                <a:ln w="5080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nstantia"/>
                    <a:ea typeface="+mn-ea"/>
                    <a:cs typeface="+mn-cs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6453442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F1892BE0-753C-4F57-B691-D0762850DE0E}"/>
              </a:ext>
            </a:extLst>
          </p:cNvPr>
          <p:cNvGrpSpPr/>
          <p:nvPr/>
        </p:nvGrpSpPr>
        <p:grpSpPr>
          <a:xfrm>
            <a:off x="2162342" y="2560764"/>
            <a:ext cx="7235658" cy="612667"/>
            <a:chOff x="2162342" y="1938464"/>
            <a:chExt cx="7235658" cy="612667"/>
          </a:xfrm>
        </p:grpSpPr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A017B9CD-67FD-4E16-84CB-7ADC4BE107C1}"/>
                </a:ext>
              </a:extLst>
            </p:cNvPr>
            <p:cNvSpPr txBox="1"/>
            <p:nvPr/>
          </p:nvSpPr>
          <p:spPr>
            <a:xfrm>
              <a:off x="4038360" y="1950591"/>
              <a:ext cx="5359640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t">
              <a:noAutofit/>
            </a:bodyPr>
            <a:lstStyle/>
            <a:p>
              <a:pPr marL="0" marR="0" lvl="0" indent="0" defTabSz="91440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400" b="1" kern="0" dirty="0"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자연어 처리</a:t>
              </a:r>
              <a:endParaRPr kumimoji="0" lang="ko-Kore-KR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EA3EF83-EE4E-477D-82C9-2C92B5FF8AE3}"/>
                </a:ext>
              </a:extLst>
            </p:cNvPr>
            <p:cNvSpPr txBox="1"/>
            <p:nvPr/>
          </p:nvSpPr>
          <p:spPr>
            <a:xfrm>
              <a:off x="2162342" y="1938464"/>
              <a:ext cx="1297550" cy="6126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no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200" b="0" i="0" u="none" strike="noStrike" kern="0" cap="none" spc="0" normalizeH="0" baseline="0" noProof="0" dirty="0">
                  <a:ln>
                    <a:noFill/>
                  </a:ln>
                  <a:solidFill>
                    <a:srgbClr val="331608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02</a:t>
              </a:r>
              <a:endParaRPr kumimoji="0" lang="ko-Kore-KR" alt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331608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F549AF2-FAFA-4458-BF55-E7C24705BF47}"/>
              </a:ext>
            </a:extLst>
          </p:cNvPr>
          <p:cNvGrpSpPr/>
          <p:nvPr/>
        </p:nvGrpSpPr>
        <p:grpSpPr>
          <a:xfrm>
            <a:off x="2162342" y="3398869"/>
            <a:ext cx="7235658" cy="612667"/>
            <a:chOff x="2162342" y="2776569"/>
            <a:chExt cx="7235658" cy="612667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6858602-DB1A-4550-91B7-155413649BA7}"/>
                </a:ext>
              </a:extLst>
            </p:cNvPr>
            <p:cNvSpPr txBox="1"/>
            <p:nvPr/>
          </p:nvSpPr>
          <p:spPr>
            <a:xfrm>
              <a:off x="2162342" y="2776569"/>
              <a:ext cx="1297550" cy="6126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no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200" b="0" i="0" u="none" strike="noStrike" kern="0" cap="none" spc="0" normalizeH="0" baseline="0" noProof="0" dirty="0">
                  <a:ln>
                    <a:noFill/>
                  </a:ln>
                  <a:solidFill>
                    <a:srgbClr val="331608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03</a:t>
              </a:r>
              <a:endParaRPr kumimoji="0" lang="ko-Kore-KR" alt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331608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549C014-E29E-463F-948A-163A4C90B525}"/>
                </a:ext>
              </a:extLst>
            </p:cNvPr>
            <p:cNvSpPr txBox="1"/>
            <p:nvPr/>
          </p:nvSpPr>
          <p:spPr>
            <a:xfrm>
              <a:off x="4038360" y="2788696"/>
              <a:ext cx="5359640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t">
              <a:noAutofit/>
            </a:bodyPr>
            <a:lstStyle/>
            <a:p>
              <a:pPr marL="0" marR="0" lvl="0" indent="0" defTabSz="91440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음성 인식</a:t>
              </a:r>
              <a:endParaRPr kumimoji="0" lang="ko-Kore-KR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D3259BCF-0A03-4ADC-9043-2A1A085F54ED}"/>
              </a:ext>
            </a:extLst>
          </p:cNvPr>
          <p:cNvGrpSpPr/>
          <p:nvPr/>
        </p:nvGrpSpPr>
        <p:grpSpPr>
          <a:xfrm>
            <a:off x="2162342" y="4236974"/>
            <a:ext cx="7235658" cy="612667"/>
            <a:chOff x="2162342" y="2776569"/>
            <a:chExt cx="7235658" cy="612667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14B6EC3-1EE4-442F-90E6-5244EBF3BAAD}"/>
                </a:ext>
              </a:extLst>
            </p:cNvPr>
            <p:cNvSpPr txBox="1"/>
            <p:nvPr/>
          </p:nvSpPr>
          <p:spPr>
            <a:xfrm>
              <a:off x="2162342" y="2776569"/>
              <a:ext cx="1297550" cy="6126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no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200" b="0" i="0" u="none" strike="noStrike" kern="0" cap="none" spc="0" normalizeH="0" baseline="0" noProof="0" dirty="0">
                  <a:ln>
                    <a:noFill/>
                  </a:ln>
                  <a:solidFill>
                    <a:srgbClr val="331608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04</a:t>
              </a:r>
              <a:endParaRPr kumimoji="0" lang="ko-Kore-KR" alt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331608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637A769-E749-4E8F-83DB-5FDAF56BD1FD}"/>
                </a:ext>
              </a:extLst>
            </p:cNvPr>
            <p:cNvSpPr txBox="1"/>
            <p:nvPr/>
          </p:nvSpPr>
          <p:spPr>
            <a:xfrm>
              <a:off x="4038360" y="2788696"/>
              <a:ext cx="5359640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t">
              <a:noAutofit/>
            </a:bodyPr>
            <a:lstStyle/>
            <a:p>
              <a:pPr marL="0" marR="0" lvl="0" indent="0" defTabSz="91440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400" b="1" kern="0" dirty="0" err="1"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멀티모달</a:t>
              </a:r>
              <a:endParaRPr kumimoji="0" lang="ko-Kore-KR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02CFAFAC-7418-4B53-869E-1E6C2E7D4B67}"/>
              </a:ext>
            </a:extLst>
          </p:cNvPr>
          <p:cNvGrpSpPr/>
          <p:nvPr/>
        </p:nvGrpSpPr>
        <p:grpSpPr>
          <a:xfrm>
            <a:off x="2162342" y="1728349"/>
            <a:ext cx="7235658" cy="612667"/>
            <a:chOff x="2162342" y="1938464"/>
            <a:chExt cx="7235658" cy="612667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15153BB-2E92-4DF2-8344-19D0978F8011}"/>
                </a:ext>
              </a:extLst>
            </p:cNvPr>
            <p:cNvSpPr txBox="1"/>
            <p:nvPr/>
          </p:nvSpPr>
          <p:spPr>
            <a:xfrm>
              <a:off x="4038360" y="1950591"/>
              <a:ext cx="5359640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t">
              <a:noAutofit/>
            </a:bodyPr>
            <a:lstStyle/>
            <a:p>
              <a:pPr marL="0" marR="0" lvl="0" indent="0" defTabSz="91440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컴퓨터 비전</a:t>
              </a:r>
              <a:endParaRPr kumimoji="0" lang="ko-Kore-KR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B1BB17B-FA53-4B87-8DDE-0C1625E05249}"/>
                </a:ext>
              </a:extLst>
            </p:cNvPr>
            <p:cNvSpPr txBox="1"/>
            <p:nvPr/>
          </p:nvSpPr>
          <p:spPr>
            <a:xfrm>
              <a:off x="2162342" y="1938464"/>
              <a:ext cx="1297550" cy="6126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no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200" b="0" i="0" u="none" strike="noStrike" kern="0" cap="none" spc="0" normalizeH="0" baseline="0" noProof="0" dirty="0">
                  <a:ln>
                    <a:noFill/>
                  </a:ln>
                  <a:solidFill>
                    <a:srgbClr val="331608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01</a:t>
              </a:r>
              <a:endParaRPr kumimoji="0" lang="ko-Kore-KR" alt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331608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AEF4826B-0BCD-4E9D-8CB7-4A79FE21364F}"/>
              </a:ext>
            </a:extLst>
          </p:cNvPr>
          <p:cNvGrpSpPr/>
          <p:nvPr/>
        </p:nvGrpSpPr>
        <p:grpSpPr>
          <a:xfrm>
            <a:off x="2162342" y="5075079"/>
            <a:ext cx="7235658" cy="612667"/>
            <a:chOff x="2162342" y="2776569"/>
            <a:chExt cx="7235658" cy="612667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DB61EAF-6656-4D6E-BFD3-6112833B05B8}"/>
                </a:ext>
              </a:extLst>
            </p:cNvPr>
            <p:cNvSpPr txBox="1"/>
            <p:nvPr/>
          </p:nvSpPr>
          <p:spPr>
            <a:xfrm>
              <a:off x="2162342" y="2776569"/>
              <a:ext cx="1297550" cy="6126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no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200" b="0" i="0" u="none" strike="noStrike" kern="0" cap="none" spc="0" normalizeH="0" baseline="0" noProof="0" dirty="0">
                  <a:ln>
                    <a:noFill/>
                  </a:ln>
                  <a:solidFill>
                    <a:srgbClr val="331608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05</a:t>
              </a:r>
              <a:endParaRPr kumimoji="0" lang="ko-Kore-KR" alt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331608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ED80DB3-D111-46E2-8BA8-A2D1B3CF7204}"/>
                </a:ext>
              </a:extLst>
            </p:cNvPr>
            <p:cNvSpPr txBox="1"/>
            <p:nvPr/>
          </p:nvSpPr>
          <p:spPr>
            <a:xfrm>
              <a:off x="4038360" y="2788696"/>
              <a:ext cx="5359640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t">
              <a:noAutofit/>
            </a:bodyPr>
            <a:lstStyle/>
            <a:p>
              <a:pPr marL="0" marR="0" lvl="0" indent="0" defTabSz="91440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강화학습</a:t>
              </a:r>
              <a:endParaRPr kumimoji="0" lang="ko-Kore-KR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651199A6-3094-4AF8-9026-A23F376C2894}"/>
              </a:ext>
            </a:extLst>
          </p:cNvPr>
          <p:cNvGrpSpPr/>
          <p:nvPr/>
        </p:nvGrpSpPr>
        <p:grpSpPr>
          <a:xfrm>
            <a:off x="2162342" y="5913184"/>
            <a:ext cx="7235658" cy="612667"/>
            <a:chOff x="2162342" y="2776569"/>
            <a:chExt cx="7235658" cy="612667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386BEC8-AEFD-40F5-8F5B-E0E9C2A5C3F1}"/>
                </a:ext>
              </a:extLst>
            </p:cNvPr>
            <p:cNvSpPr txBox="1"/>
            <p:nvPr/>
          </p:nvSpPr>
          <p:spPr>
            <a:xfrm>
              <a:off x="2162342" y="2776569"/>
              <a:ext cx="1297550" cy="6126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no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200" b="0" i="0" u="none" strike="noStrike" kern="0" cap="none" spc="0" normalizeH="0" baseline="0" noProof="0" dirty="0">
                  <a:ln>
                    <a:noFill/>
                  </a:ln>
                  <a:solidFill>
                    <a:srgbClr val="331608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06</a:t>
              </a:r>
              <a:endParaRPr kumimoji="0" lang="ko-Kore-KR" alt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331608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0B8C5D4-CA2F-4518-95CD-41436E312349}"/>
                </a:ext>
              </a:extLst>
            </p:cNvPr>
            <p:cNvSpPr txBox="1"/>
            <p:nvPr/>
          </p:nvSpPr>
          <p:spPr>
            <a:xfrm>
              <a:off x="4038360" y="2788696"/>
              <a:ext cx="5359640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t">
              <a:noAutofit/>
            </a:bodyPr>
            <a:lstStyle/>
            <a:p>
              <a:pPr marL="0" marR="0" lvl="0" indent="0" defTabSz="91440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400" b="1" kern="0" dirty="0"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실습</a:t>
              </a:r>
              <a:endParaRPr kumimoji="0" lang="ko-Kore-KR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240989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C0361878-FAAD-42EF-A4F4-9A8A34B1FF2F}"/>
              </a:ext>
            </a:extLst>
          </p:cNvPr>
          <p:cNvGrpSpPr/>
          <p:nvPr/>
        </p:nvGrpSpPr>
        <p:grpSpPr>
          <a:xfrm>
            <a:off x="620956" y="1073049"/>
            <a:ext cx="9173284" cy="489557"/>
            <a:chOff x="1189916" y="1144994"/>
            <a:chExt cx="9173284" cy="489557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718709E-20AE-454B-8196-53990F2F28E6}"/>
                </a:ext>
              </a:extLst>
            </p:cNvPr>
            <p:cNvSpPr txBox="1"/>
            <p:nvPr/>
          </p:nvSpPr>
          <p:spPr>
            <a:xfrm>
              <a:off x="1766129" y="1144994"/>
              <a:ext cx="8597071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분포 가설 </a:t>
              </a: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(Distributed Hypothesis)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EF9EE82E-98E4-43D6-8CDF-9861677693A9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83" name="사각형: 둥근 모서리 82">
                <a:extLst>
                  <a:ext uri="{FF2B5EF4-FFF2-40B4-BE49-F238E27FC236}">
                    <a16:creationId xmlns:a16="http://schemas.microsoft.com/office/drawing/2014/main" id="{4DE83581-CA98-4F9E-9D69-684EF23AB085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85" name="사각형: 둥근 모서리 84">
                <a:extLst>
                  <a:ext uri="{FF2B5EF4-FFF2-40B4-BE49-F238E27FC236}">
                    <a16:creationId xmlns:a16="http://schemas.microsoft.com/office/drawing/2014/main" id="{6B7C55BD-2310-4BF4-A392-A977374892DD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30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0404251-8CB6-432D-B354-9F6A890DD976}"/>
              </a:ext>
            </a:extLst>
          </p:cNvPr>
          <p:cNvGrpSpPr/>
          <p:nvPr/>
        </p:nvGrpSpPr>
        <p:grpSpPr>
          <a:xfrm>
            <a:off x="1329842" y="1752364"/>
            <a:ext cx="10691982" cy="4549618"/>
            <a:chOff x="1905575" y="2969631"/>
            <a:chExt cx="18913280" cy="8047918"/>
          </a:xfrm>
        </p:grpSpPr>
        <p:pic>
          <p:nvPicPr>
            <p:cNvPr id="44" name="Picture 2">
              <a:extLst>
                <a:ext uri="{FF2B5EF4-FFF2-40B4-BE49-F238E27FC236}">
                  <a16:creationId xmlns:a16="http://schemas.microsoft.com/office/drawing/2014/main" id="{830CE668-2A74-4361-84A0-951771C546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05575" y="2969631"/>
              <a:ext cx="4290332" cy="58793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0359AD8E-1AEB-4D4D-A5C4-BAFFB2898CC4}"/>
                </a:ext>
              </a:extLst>
            </p:cNvPr>
            <p:cNvSpPr/>
            <p:nvPr/>
          </p:nvSpPr>
          <p:spPr>
            <a:xfrm>
              <a:off x="2090334" y="9187488"/>
              <a:ext cx="3920814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lvl="1" algn="ctr" defTabSz="914400" latinLnBrk="1"/>
              <a:r>
                <a:rPr lang="en-US" altLang="ko-KR" sz="2400" b="1" dirty="0" err="1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Times New Roman" panose="02020603050405020304" pitchFamily="18" charset="0"/>
                </a:rPr>
                <a:t>Zellig</a:t>
              </a:r>
              <a:r>
                <a:rPr lang="en-US" altLang="ko-KR" sz="2400" b="1" dirty="0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Times New Roman" panose="02020603050405020304" pitchFamily="18" charset="0"/>
                </a:rPr>
                <a:t> Harris</a:t>
              </a:r>
            </a:p>
            <a:p>
              <a:pPr marL="0" lvl="1" algn="ctr" defTabSz="914400" latinLnBrk="1"/>
              <a:r>
                <a:rPr lang="en-US" altLang="ko-KR" dirty="0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Times New Roman" panose="02020603050405020304" pitchFamily="18" charset="0"/>
                </a:rPr>
                <a:t>(1909.10.23~</a:t>
              </a:r>
            </a:p>
            <a:p>
              <a:pPr marL="0" lvl="1" algn="ctr" defTabSz="914400" latinLnBrk="1"/>
              <a:r>
                <a:rPr lang="en-US" altLang="ko-KR" dirty="0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Times New Roman" panose="02020603050405020304" pitchFamily="18" charset="0"/>
                </a:rPr>
                <a:t>1992.5.22.)</a:t>
              </a: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7DD11DE2-6258-4EE6-A1DC-C36DBE648CFC}"/>
                </a:ext>
              </a:extLst>
            </p:cNvPr>
            <p:cNvSpPr/>
            <p:nvPr/>
          </p:nvSpPr>
          <p:spPr>
            <a:xfrm>
              <a:off x="7933026" y="5456482"/>
              <a:ext cx="10053582" cy="202903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1" algn="ctr" defTabSz="914400" latinLnBrk="1">
                <a:lnSpc>
                  <a:spcPct val="150000"/>
                </a:lnSpc>
              </a:pPr>
              <a:r>
                <a:rPr lang="en-US" altLang="ko-KR" sz="2400" b="1" dirty="0">
                  <a:solidFill>
                    <a:srgbClr val="FF505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"</a:t>
              </a:r>
              <a:r>
                <a:rPr lang="ko-KR" altLang="en-US" sz="2400" b="1" dirty="0">
                  <a:solidFill>
                    <a:srgbClr val="FF505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같은 맥락에서 등장하는 단어들은</a:t>
              </a:r>
              <a:endParaRPr lang="en-US" altLang="ko-KR" sz="2400" b="1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  <a:p>
              <a:pPr lvl="1" algn="ctr" defTabSz="914400" latinLnBrk="1">
                <a:lnSpc>
                  <a:spcPct val="150000"/>
                </a:lnSpc>
              </a:pPr>
              <a:r>
                <a:rPr lang="ko-KR" altLang="en-US" sz="2400" b="1" dirty="0">
                  <a:solidFill>
                    <a:srgbClr val="FF505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비슷한 의미를 가지는 경향이 있다</a:t>
              </a:r>
              <a:r>
                <a:rPr lang="en-US" altLang="ko-KR" sz="2400" b="1" dirty="0">
                  <a:solidFill>
                    <a:srgbClr val="FF505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!"</a:t>
              </a:r>
              <a:endParaRPr lang="en-US" altLang="ko-KR" sz="2400" b="1" baseline="30000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78365FB8-442A-47B0-9F30-2AB77C0A7302}"/>
                </a:ext>
              </a:extLst>
            </p:cNvPr>
            <p:cNvSpPr/>
            <p:nvPr/>
          </p:nvSpPr>
          <p:spPr>
            <a:xfrm>
              <a:off x="12137079" y="10755940"/>
              <a:ext cx="8681776" cy="26160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lvl="1" algn="r" defTabSz="914400" latinLnBrk="1"/>
              <a:r>
                <a:rPr lang="en-US" altLang="ko-KR" sz="1050" dirty="0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Times New Roman" panose="02020603050405020304" pitchFamily="18" charset="0"/>
                </a:rPr>
                <a:t>[1] Harris, Z. (1954). Distributional Structure. Word, 10(2-3), 146-162.</a:t>
              </a:r>
              <a:endParaRPr lang="en-US" altLang="ko-KR" sz="9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654229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C0361878-FAAD-42EF-A4F4-9A8A34B1FF2F}"/>
              </a:ext>
            </a:extLst>
          </p:cNvPr>
          <p:cNvGrpSpPr/>
          <p:nvPr/>
        </p:nvGrpSpPr>
        <p:grpSpPr>
          <a:xfrm>
            <a:off x="620956" y="1073049"/>
            <a:ext cx="9173284" cy="489557"/>
            <a:chOff x="1189916" y="1144994"/>
            <a:chExt cx="9173284" cy="489557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718709E-20AE-454B-8196-53990F2F28E6}"/>
                </a:ext>
              </a:extLst>
            </p:cNvPr>
            <p:cNvSpPr txBox="1"/>
            <p:nvPr/>
          </p:nvSpPr>
          <p:spPr>
            <a:xfrm>
              <a:off x="1766129" y="1144994"/>
              <a:ext cx="8597071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분포 가설 </a:t>
              </a: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(Distributed Hypothesis)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EF9EE82E-98E4-43D6-8CDF-9861677693A9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83" name="사각형: 둥근 모서리 82">
                <a:extLst>
                  <a:ext uri="{FF2B5EF4-FFF2-40B4-BE49-F238E27FC236}">
                    <a16:creationId xmlns:a16="http://schemas.microsoft.com/office/drawing/2014/main" id="{4DE83581-CA98-4F9E-9D69-684EF23AB085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85" name="사각형: 둥근 모서리 84">
                <a:extLst>
                  <a:ext uri="{FF2B5EF4-FFF2-40B4-BE49-F238E27FC236}">
                    <a16:creationId xmlns:a16="http://schemas.microsoft.com/office/drawing/2014/main" id="{6B7C55BD-2310-4BF4-A392-A977374892DD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31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003335AF-FD6C-4AF0-8C2D-D0C958CA69A0}"/>
              </a:ext>
            </a:extLst>
          </p:cNvPr>
          <p:cNvGrpSpPr/>
          <p:nvPr/>
        </p:nvGrpSpPr>
        <p:grpSpPr>
          <a:xfrm>
            <a:off x="1998134" y="1884874"/>
            <a:ext cx="8092488" cy="3490980"/>
            <a:chOff x="1589693" y="3425807"/>
            <a:chExt cx="16741850" cy="7222187"/>
          </a:xfrm>
        </p:grpSpPr>
        <p:sp>
          <p:nvSpPr>
            <p:cNvPr id="23" name="Google Shape;215;p33">
              <a:extLst>
                <a:ext uri="{FF2B5EF4-FFF2-40B4-BE49-F238E27FC236}">
                  <a16:creationId xmlns:a16="http://schemas.microsoft.com/office/drawing/2014/main" id="{B59350E8-A682-40BB-91A6-94C0A52428BB}"/>
                </a:ext>
              </a:extLst>
            </p:cNvPr>
            <p:cNvSpPr/>
            <p:nvPr/>
          </p:nvSpPr>
          <p:spPr>
            <a:xfrm>
              <a:off x="1803284" y="3425807"/>
              <a:ext cx="16528259" cy="3700705"/>
            </a:xfrm>
            <a:prstGeom prst="rect">
              <a:avLst/>
            </a:prstGeom>
            <a:solidFill>
              <a:srgbClr val="CB6B23">
                <a:lumMod val="20000"/>
                <a:lumOff val="80000"/>
              </a:srgbClr>
            </a:solidFill>
            <a:ln>
              <a:solidFill>
                <a:srgbClr val="E3E4FB"/>
              </a:solidFill>
              <a:miter lim="4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45719" rIns="45719" anchor="ctr"/>
            <a:lstStyle/>
            <a:p>
              <a:pPr marL="0" marR="0" lvl="0" indent="0" defTabSz="91440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20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40CFDAC6-2CB1-4BEC-A70B-A9A2B8FBB0C3}"/>
                </a:ext>
              </a:extLst>
            </p:cNvPr>
            <p:cNvGrpSpPr/>
            <p:nvPr/>
          </p:nvGrpSpPr>
          <p:grpSpPr>
            <a:xfrm>
              <a:off x="1589693" y="3721092"/>
              <a:ext cx="14035879" cy="3233504"/>
              <a:chOff x="1740533" y="1970573"/>
              <a:chExt cx="5748726" cy="1324359"/>
            </a:xfrm>
          </p:grpSpPr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6709C54-4337-4EFA-9305-E79DE404FA23}"/>
                  </a:ext>
                </a:extLst>
              </p:cNvPr>
              <p:cNvSpPr txBox="1"/>
              <p:nvPr/>
            </p:nvSpPr>
            <p:spPr>
              <a:xfrm>
                <a:off x="1740533" y="2412026"/>
                <a:ext cx="3601649" cy="441453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r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Times New Roman" panose="02020603050405020304" pitchFamily="18" charset="0"/>
                  </a:rPr>
                  <a:t>"</a:t>
                </a:r>
                <a:r>
                  <a:rPr kumimoji="0" lang="ko-KR" altLang="en-US" sz="2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Times New Roman" panose="02020603050405020304" pitchFamily="18" charset="0"/>
                  </a:rPr>
                  <a:t>나는 영훈이의 노트를  </a:t>
                </a:r>
                <a:r>
                  <a:rPr kumimoji="0" lang="en-US" altLang="ko-KR" sz="2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Times New Roman" panose="02020603050405020304" pitchFamily="18" charset="0"/>
                  </a:rPr>
                  <a:t>______" </a:t>
                </a:r>
                <a:endParaRPr kumimoji="0" lang="ko-KR" altLang="en-US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8F5A749-AB58-4344-971B-2EEE3EEBB036}"/>
                  </a:ext>
                </a:extLst>
              </p:cNvPr>
              <p:cNvSpPr txBox="1"/>
              <p:nvPr/>
            </p:nvSpPr>
            <p:spPr>
              <a:xfrm>
                <a:off x="6215559" y="1970573"/>
                <a:ext cx="1273699" cy="441453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Times New Roman" panose="02020603050405020304" pitchFamily="18" charset="0"/>
                  </a:rPr>
                  <a:t>"</a:t>
                </a:r>
                <a:r>
                  <a:rPr kumimoji="0" lang="ko-KR" altLang="en-US" sz="2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Times New Roman" panose="02020603050405020304" pitchFamily="18" charset="0"/>
                  </a:rPr>
                  <a:t>빌렸다</a:t>
                </a:r>
                <a:r>
                  <a:rPr kumimoji="0" lang="en-US" altLang="ko-KR" sz="2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Times New Roman" panose="02020603050405020304" pitchFamily="18" charset="0"/>
                  </a:rPr>
                  <a:t>"</a:t>
                </a:r>
                <a:endParaRPr kumimoji="0" lang="ko-KR" altLang="en-US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F33E48B-5A76-4BAC-84A1-983A72C01460}"/>
                  </a:ext>
                </a:extLst>
              </p:cNvPr>
              <p:cNvSpPr txBox="1"/>
              <p:nvPr/>
            </p:nvSpPr>
            <p:spPr>
              <a:xfrm>
                <a:off x="6215560" y="2853479"/>
                <a:ext cx="1273699" cy="441453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Times New Roman" panose="02020603050405020304" pitchFamily="18" charset="0"/>
                  </a:rPr>
                  <a:t>"</a:t>
                </a:r>
                <a:r>
                  <a:rPr kumimoji="0" lang="ko-KR" altLang="en-US" sz="2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Times New Roman" panose="02020603050405020304" pitchFamily="18" charset="0"/>
                  </a:rPr>
                  <a:t>달았다</a:t>
                </a:r>
                <a:r>
                  <a:rPr kumimoji="0" lang="en-US" altLang="ko-KR" sz="2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Times New Roman" panose="02020603050405020304" pitchFamily="18" charset="0"/>
                  </a:rPr>
                  <a:t>"</a:t>
                </a:r>
                <a:endParaRPr kumimoji="0" lang="ko-KR" altLang="en-US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29" name="직선 화살표 연결선 28">
                <a:extLst>
                  <a:ext uri="{FF2B5EF4-FFF2-40B4-BE49-F238E27FC236}">
                    <a16:creationId xmlns:a16="http://schemas.microsoft.com/office/drawing/2014/main" id="{FF75CADE-B0E0-4E26-AFAF-C35C78E121F0}"/>
                  </a:ext>
                </a:extLst>
              </p:cNvPr>
              <p:cNvCxnSpPr>
                <a:cxnSpLocks/>
                <a:stCxn id="26" idx="3"/>
                <a:endCxn id="27" idx="1"/>
              </p:cNvCxnSpPr>
              <p:nvPr/>
            </p:nvCxnSpPr>
            <p:spPr>
              <a:xfrm flipV="1">
                <a:off x="5342182" y="2191300"/>
                <a:ext cx="873377" cy="441453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stealth" w="lg" len="med"/>
              </a:ln>
              <a:effectLst/>
            </p:spPr>
          </p:cxnSp>
          <p:cxnSp>
            <p:nvCxnSpPr>
              <p:cNvPr id="30" name="직선 화살표 연결선 29">
                <a:extLst>
                  <a:ext uri="{FF2B5EF4-FFF2-40B4-BE49-F238E27FC236}">
                    <a16:creationId xmlns:a16="http://schemas.microsoft.com/office/drawing/2014/main" id="{DB84CD5A-F779-45B4-81D4-CFDCC6DD2732}"/>
                  </a:ext>
                </a:extLst>
              </p:cNvPr>
              <p:cNvCxnSpPr>
                <a:cxnSpLocks/>
                <a:stCxn id="26" idx="3"/>
                <a:endCxn id="28" idx="1"/>
              </p:cNvCxnSpPr>
              <p:nvPr/>
            </p:nvCxnSpPr>
            <p:spPr>
              <a:xfrm>
                <a:off x="5342182" y="2632753"/>
                <a:ext cx="873379" cy="441452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stealth" w="lg" len="med"/>
              </a:ln>
              <a:effectLst/>
            </p:spPr>
          </p:cxnSp>
        </p:grp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055FF3F9-D41F-4034-9D7E-CEA5301983E7}"/>
                </a:ext>
              </a:extLst>
            </p:cNvPr>
            <p:cNvSpPr/>
            <p:nvPr/>
          </p:nvSpPr>
          <p:spPr>
            <a:xfrm>
              <a:off x="2185290" y="8102257"/>
              <a:ext cx="15428000" cy="254573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1" indent="0" algn="ctr" defTabSz="91440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Times New Roman" panose="02020603050405020304" pitchFamily="18" charset="0"/>
                </a:rPr>
                <a:t>수많은 문장을 학습하다 보면</a:t>
              </a:r>
              <a:r>
                <a:rPr kumimoji="0" lang="en-US" altLang="ko-KR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Times New Roman" panose="02020603050405020304" pitchFamily="18" charset="0"/>
                </a:rPr>
                <a:t>,</a:t>
              </a:r>
            </a:p>
            <a:p>
              <a:pPr marL="0" marR="0" lvl="1" indent="0" algn="ctr" defTabSz="91440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800" b="1" i="0" u="none" strike="noStrike" kern="0" cap="none" spc="0" normalizeH="0" baseline="0" noProof="0" dirty="0">
                  <a:ln>
                    <a:noFill/>
                  </a:ln>
                  <a:solidFill>
                    <a:srgbClr val="FF505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'... </a:t>
              </a:r>
              <a:r>
                <a:rPr kumimoji="0" lang="ko-KR" altLang="en-US" sz="2800" b="1" i="0" u="none" strike="noStrike" kern="0" cap="none" spc="0" normalizeH="0" baseline="0" noProof="0" dirty="0">
                  <a:ln>
                    <a:noFill/>
                  </a:ln>
                  <a:solidFill>
                    <a:srgbClr val="FF505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노트를 </a:t>
              </a:r>
              <a:r>
                <a:rPr kumimoji="0" lang="en-US" altLang="ko-KR" sz="2800" b="1" i="0" u="none" strike="noStrike" kern="0" cap="none" spc="0" normalizeH="0" baseline="0" noProof="0" dirty="0">
                  <a:ln>
                    <a:noFill/>
                  </a:ln>
                  <a:solidFill>
                    <a:srgbClr val="FF505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' </a:t>
              </a:r>
              <a:r>
                <a:rPr kumimoji="0" lang="ko-KR" altLang="en-US" sz="2800" b="1" i="0" u="none" strike="noStrike" kern="0" cap="none" spc="0" normalizeH="0" baseline="0" noProof="0" dirty="0">
                  <a:ln>
                    <a:noFill/>
                  </a:ln>
                  <a:solidFill>
                    <a:srgbClr val="FF505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다음 </a:t>
              </a:r>
              <a:r>
                <a:rPr kumimoji="0" lang="en-US" altLang="ko-KR" sz="2800" b="1" i="0" u="none" strike="noStrike" kern="0" cap="none" spc="0" normalizeH="0" baseline="0" noProof="0" dirty="0">
                  <a:ln>
                    <a:noFill/>
                  </a:ln>
                  <a:solidFill>
                    <a:srgbClr val="FF505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'</a:t>
              </a:r>
              <a:r>
                <a:rPr kumimoji="0" lang="ko-KR" altLang="en-US" sz="2800" b="1" i="0" u="none" strike="noStrike" kern="0" cap="none" spc="0" normalizeH="0" baseline="0" noProof="0" dirty="0">
                  <a:ln>
                    <a:noFill/>
                  </a:ln>
                  <a:solidFill>
                    <a:srgbClr val="FF505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빌렸다</a:t>
              </a:r>
              <a:r>
                <a:rPr kumimoji="0" lang="en-US" altLang="ko-KR" sz="2800" b="1" i="0" u="none" strike="noStrike" kern="0" cap="none" spc="0" normalizeH="0" baseline="0" noProof="0" dirty="0">
                  <a:ln>
                    <a:noFill/>
                  </a:ln>
                  <a:solidFill>
                    <a:srgbClr val="FF505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'</a:t>
              </a:r>
              <a:r>
                <a:rPr kumimoji="0" lang="en-US" altLang="ko-KR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Times New Roman" panose="02020603050405020304" pitchFamily="18" charset="0"/>
                </a:rPr>
                <a:t> </a:t>
              </a:r>
              <a:r>
                <a:rPr kumimoji="0" lang="ko-KR" altLang="en-US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Times New Roman" panose="02020603050405020304" pitchFamily="18" charset="0"/>
                </a:rPr>
                <a:t>가 나오는 경우가 훨씬 많을 것</a:t>
              </a:r>
              <a:r>
                <a:rPr kumimoji="0" lang="en-US" altLang="ko-KR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Times New Roman" panose="02020603050405020304" pitchFamily="18" charset="0"/>
                </a:rPr>
                <a:t>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019079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C0361878-FAAD-42EF-A4F4-9A8A34B1FF2F}"/>
              </a:ext>
            </a:extLst>
          </p:cNvPr>
          <p:cNvGrpSpPr/>
          <p:nvPr/>
        </p:nvGrpSpPr>
        <p:grpSpPr>
          <a:xfrm>
            <a:off x="620956" y="1073049"/>
            <a:ext cx="9173284" cy="489557"/>
            <a:chOff x="1189916" y="1144994"/>
            <a:chExt cx="9173284" cy="489557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718709E-20AE-454B-8196-53990F2F28E6}"/>
                </a:ext>
              </a:extLst>
            </p:cNvPr>
            <p:cNvSpPr txBox="1"/>
            <p:nvPr/>
          </p:nvSpPr>
          <p:spPr>
            <a:xfrm>
              <a:off x="1766129" y="1144994"/>
              <a:ext cx="8597071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분포 가설 </a:t>
              </a: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(Distributed Hypothesis)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EF9EE82E-98E4-43D6-8CDF-9861677693A9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83" name="사각형: 둥근 모서리 82">
                <a:extLst>
                  <a:ext uri="{FF2B5EF4-FFF2-40B4-BE49-F238E27FC236}">
                    <a16:creationId xmlns:a16="http://schemas.microsoft.com/office/drawing/2014/main" id="{4DE83581-CA98-4F9E-9D69-684EF23AB085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85" name="사각형: 둥근 모서리 84">
                <a:extLst>
                  <a:ext uri="{FF2B5EF4-FFF2-40B4-BE49-F238E27FC236}">
                    <a16:creationId xmlns:a16="http://schemas.microsoft.com/office/drawing/2014/main" id="{6B7C55BD-2310-4BF4-A392-A977374892DD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32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9DF40462-1DD8-4D44-BDC5-47566026FE32}"/>
              </a:ext>
            </a:extLst>
          </p:cNvPr>
          <p:cNvGrpSpPr/>
          <p:nvPr/>
        </p:nvGrpSpPr>
        <p:grpSpPr>
          <a:xfrm>
            <a:off x="1614005" y="2057399"/>
            <a:ext cx="8963989" cy="4075199"/>
            <a:chOff x="2337837" y="3810795"/>
            <a:chExt cx="15312908" cy="6961538"/>
          </a:xfrm>
        </p:grpSpPr>
        <p:grpSp>
          <p:nvGrpSpPr>
            <p:cNvPr id="98" name="그룹 97">
              <a:extLst>
                <a:ext uri="{FF2B5EF4-FFF2-40B4-BE49-F238E27FC236}">
                  <a16:creationId xmlns:a16="http://schemas.microsoft.com/office/drawing/2014/main" id="{F180118A-7D76-41FB-A078-D9C6579E324E}"/>
                </a:ext>
              </a:extLst>
            </p:cNvPr>
            <p:cNvGrpSpPr/>
            <p:nvPr/>
          </p:nvGrpSpPr>
          <p:grpSpPr>
            <a:xfrm>
              <a:off x="10712808" y="3810795"/>
              <a:ext cx="6937937" cy="6009027"/>
              <a:chOff x="9593261" y="3972635"/>
              <a:chExt cx="6937937" cy="6009027"/>
            </a:xfrm>
          </p:grpSpPr>
          <p:pic>
            <p:nvPicPr>
              <p:cNvPr id="113" name="Picture 2" descr="http://licn.typepad.com/.a/6a01156f9658cc970b017c33a7b992970b-pi">
                <a:extLst>
                  <a:ext uri="{FF2B5EF4-FFF2-40B4-BE49-F238E27FC236}">
                    <a16:creationId xmlns:a16="http://schemas.microsoft.com/office/drawing/2014/main" id="{34605EA3-09FC-4C84-86E3-7CE256A2CA0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593261" y="3972635"/>
                <a:ext cx="6933491" cy="60090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4" name="타원 113">
                <a:extLst>
                  <a:ext uri="{FF2B5EF4-FFF2-40B4-BE49-F238E27FC236}">
                    <a16:creationId xmlns:a16="http://schemas.microsoft.com/office/drawing/2014/main" id="{C67FB451-B487-4BC5-9097-1CF9346B0A3C}"/>
                  </a:ext>
                </a:extLst>
              </p:cNvPr>
              <p:cNvSpPr/>
              <p:nvPr/>
            </p:nvSpPr>
            <p:spPr>
              <a:xfrm>
                <a:off x="13391556" y="4884226"/>
                <a:ext cx="303864" cy="303864"/>
              </a:xfrm>
              <a:prstGeom prst="ellipse">
                <a:avLst/>
              </a:prstGeom>
              <a:solidFill>
                <a:srgbClr val="FF0000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  <p:sp>
            <p:nvSpPr>
              <p:cNvPr id="115" name="타원 114">
                <a:extLst>
                  <a:ext uri="{FF2B5EF4-FFF2-40B4-BE49-F238E27FC236}">
                    <a16:creationId xmlns:a16="http://schemas.microsoft.com/office/drawing/2014/main" id="{5115E401-8F8C-4C9D-BC69-2B1A7AF3421E}"/>
                  </a:ext>
                </a:extLst>
              </p:cNvPr>
              <p:cNvSpPr/>
              <p:nvPr/>
            </p:nvSpPr>
            <p:spPr>
              <a:xfrm>
                <a:off x="13756761" y="5150969"/>
                <a:ext cx="303864" cy="303864"/>
              </a:xfrm>
              <a:prstGeom prst="ellipse">
                <a:avLst/>
              </a:prstGeom>
              <a:solidFill>
                <a:srgbClr val="FF0000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  <p:sp>
            <p:nvSpPr>
              <p:cNvPr id="116" name="타원 115">
                <a:extLst>
                  <a:ext uri="{FF2B5EF4-FFF2-40B4-BE49-F238E27FC236}">
                    <a16:creationId xmlns:a16="http://schemas.microsoft.com/office/drawing/2014/main" id="{E6582B5A-D61B-4821-AE08-EAE731332F4A}"/>
                  </a:ext>
                </a:extLst>
              </p:cNvPr>
              <p:cNvSpPr/>
              <p:nvPr/>
            </p:nvSpPr>
            <p:spPr>
              <a:xfrm>
                <a:off x="13413735" y="5229872"/>
                <a:ext cx="303864" cy="303864"/>
              </a:xfrm>
              <a:prstGeom prst="ellipse">
                <a:avLst/>
              </a:prstGeom>
              <a:solidFill>
                <a:srgbClr val="FF0000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  <p:sp>
            <p:nvSpPr>
              <p:cNvPr id="117" name="직사각형 116">
                <a:extLst>
                  <a:ext uri="{FF2B5EF4-FFF2-40B4-BE49-F238E27FC236}">
                    <a16:creationId xmlns:a16="http://schemas.microsoft.com/office/drawing/2014/main" id="{E35E706C-DB7A-4C4E-BE3E-0DA9C63CC527}"/>
                  </a:ext>
                </a:extLst>
              </p:cNvPr>
              <p:cNvSpPr/>
              <p:nvPr/>
            </p:nvSpPr>
            <p:spPr>
              <a:xfrm>
                <a:off x="13799156" y="4743208"/>
                <a:ext cx="1753549" cy="6575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Goobne</a:t>
                </a:r>
                <a:endPara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  <p:sp>
            <p:nvSpPr>
              <p:cNvPr id="118" name="직사각형 117">
                <a:extLst>
                  <a:ext uri="{FF2B5EF4-FFF2-40B4-BE49-F238E27FC236}">
                    <a16:creationId xmlns:a16="http://schemas.microsoft.com/office/drawing/2014/main" id="{E2A3D619-C72E-4F0B-AFBB-CC1025513C4C}"/>
                  </a:ext>
                </a:extLst>
              </p:cNvPr>
              <p:cNvSpPr/>
              <p:nvPr/>
            </p:nvSpPr>
            <p:spPr>
              <a:xfrm>
                <a:off x="13013186" y="4408719"/>
                <a:ext cx="1737983" cy="6575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chicken</a:t>
                </a:r>
                <a:endPara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  <p:sp>
            <p:nvSpPr>
              <p:cNvPr id="119" name="직사각형 118">
                <a:extLst>
                  <a:ext uri="{FF2B5EF4-FFF2-40B4-BE49-F238E27FC236}">
                    <a16:creationId xmlns:a16="http://schemas.microsoft.com/office/drawing/2014/main" id="{2DAA9C2B-E716-4CC8-9115-F84792B3AD64}"/>
                  </a:ext>
                </a:extLst>
              </p:cNvPr>
              <p:cNvSpPr/>
              <p:nvPr/>
            </p:nvSpPr>
            <p:spPr>
              <a:xfrm>
                <a:off x="12819622" y="5454834"/>
                <a:ext cx="1295859" cy="6575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Nene</a:t>
                </a:r>
                <a:endPara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  <p:sp>
            <p:nvSpPr>
              <p:cNvPr id="120" name="타원 119">
                <a:extLst>
                  <a:ext uri="{FF2B5EF4-FFF2-40B4-BE49-F238E27FC236}">
                    <a16:creationId xmlns:a16="http://schemas.microsoft.com/office/drawing/2014/main" id="{6FA77D61-B5A6-48FC-A11A-1D4D3E5A1A23}"/>
                  </a:ext>
                </a:extLst>
              </p:cNvPr>
              <p:cNvSpPr/>
              <p:nvPr/>
            </p:nvSpPr>
            <p:spPr>
              <a:xfrm>
                <a:off x="11845425" y="8580800"/>
                <a:ext cx="303864" cy="303864"/>
              </a:xfrm>
              <a:prstGeom prst="ellipse">
                <a:avLst/>
              </a:prstGeom>
              <a:solidFill>
                <a:srgbClr val="0000FF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  <p:sp>
            <p:nvSpPr>
              <p:cNvPr id="121" name="직사각형 120">
                <a:extLst>
                  <a:ext uri="{FF2B5EF4-FFF2-40B4-BE49-F238E27FC236}">
                    <a16:creationId xmlns:a16="http://schemas.microsoft.com/office/drawing/2014/main" id="{775FA292-123C-4F39-B5C8-081F0EEDB9EB}"/>
                  </a:ext>
                </a:extLst>
              </p:cNvPr>
              <p:cNvSpPr/>
              <p:nvPr/>
            </p:nvSpPr>
            <p:spPr>
              <a:xfrm>
                <a:off x="12119602" y="8405171"/>
                <a:ext cx="922234" cy="6575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car</a:t>
                </a:r>
                <a:endPara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  <p:sp>
            <p:nvSpPr>
              <p:cNvPr id="122" name="타원 121">
                <a:extLst>
                  <a:ext uri="{FF2B5EF4-FFF2-40B4-BE49-F238E27FC236}">
                    <a16:creationId xmlns:a16="http://schemas.microsoft.com/office/drawing/2014/main" id="{E20E3462-CB54-4504-8CEF-E418C6F6109A}"/>
                  </a:ext>
                </a:extLst>
              </p:cNvPr>
              <p:cNvSpPr/>
              <p:nvPr/>
            </p:nvSpPr>
            <p:spPr>
              <a:xfrm>
                <a:off x="11467507" y="9049407"/>
                <a:ext cx="303864" cy="303864"/>
              </a:xfrm>
              <a:prstGeom prst="ellipse">
                <a:avLst/>
              </a:prstGeom>
              <a:solidFill>
                <a:srgbClr val="0000FF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  <p:sp>
            <p:nvSpPr>
              <p:cNvPr id="123" name="직사각형 122">
                <a:extLst>
                  <a:ext uri="{FF2B5EF4-FFF2-40B4-BE49-F238E27FC236}">
                    <a16:creationId xmlns:a16="http://schemas.microsoft.com/office/drawing/2014/main" id="{ECFAFD0C-F436-4CC7-A843-48814C4F9A92}"/>
                  </a:ext>
                </a:extLst>
              </p:cNvPr>
              <p:cNvSpPr/>
              <p:nvPr/>
            </p:nvSpPr>
            <p:spPr>
              <a:xfrm>
                <a:off x="11694643" y="8909116"/>
                <a:ext cx="1314540" cy="6575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BMW</a:t>
                </a:r>
                <a:endPara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  <p:sp>
            <p:nvSpPr>
              <p:cNvPr id="124" name="타원 123">
                <a:extLst>
                  <a:ext uri="{FF2B5EF4-FFF2-40B4-BE49-F238E27FC236}">
                    <a16:creationId xmlns:a16="http://schemas.microsoft.com/office/drawing/2014/main" id="{205366B0-3A51-4F74-B67E-3D8ABA6E2751}"/>
                  </a:ext>
                </a:extLst>
              </p:cNvPr>
              <p:cNvSpPr/>
              <p:nvPr/>
            </p:nvSpPr>
            <p:spPr>
              <a:xfrm>
                <a:off x="15032361" y="6140484"/>
                <a:ext cx="303864" cy="303864"/>
              </a:xfrm>
              <a:prstGeom prst="ellipse">
                <a:avLst/>
              </a:prstGeom>
              <a:solidFill>
                <a:srgbClr val="00B050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  <p:sp>
            <p:nvSpPr>
              <p:cNvPr id="125" name="직사각형 124">
                <a:extLst>
                  <a:ext uri="{FF2B5EF4-FFF2-40B4-BE49-F238E27FC236}">
                    <a16:creationId xmlns:a16="http://schemas.microsoft.com/office/drawing/2014/main" id="{35053FC2-66DE-42A0-A7F9-BE67B777ACF3}"/>
                  </a:ext>
                </a:extLst>
              </p:cNvPr>
              <p:cNvSpPr/>
              <p:nvPr/>
            </p:nvSpPr>
            <p:spPr>
              <a:xfrm>
                <a:off x="15068988" y="5643884"/>
                <a:ext cx="1339448" cy="6575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apple</a:t>
                </a:r>
                <a:endPara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  <p:sp>
            <p:nvSpPr>
              <p:cNvPr id="126" name="타원 125">
                <a:extLst>
                  <a:ext uri="{FF2B5EF4-FFF2-40B4-BE49-F238E27FC236}">
                    <a16:creationId xmlns:a16="http://schemas.microsoft.com/office/drawing/2014/main" id="{16260AB4-FCFB-44DF-8703-1707A2D3CAC2}"/>
                  </a:ext>
                </a:extLst>
              </p:cNvPr>
              <p:cNvSpPr/>
              <p:nvPr/>
            </p:nvSpPr>
            <p:spPr>
              <a:xfrm>
                <a:off x="15198678" y="6475591"/>
                <a:ext cx="303864" cy="303864"/>
              </a:xfrm>
              <a:prstGeom prst="ellipse">
                <a:avLst/>
              </a:prstGeom>
              <a:solidFill>
                <a:srgbClr val="00B050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  <p:sp>
            <p:nvSpPr>
              <p:cNvPr id="127" name="타원 126">
                <a:extLst>
                  <a:ext uri="{FF2B5EF4-FFF2-40B4-BE49-F238E27FC236}">
                    <a16:creationId xmlns:a16="http://schemas.microsoft.com/office/drawing/2014/main" id="{8E4181F2-17EA-4E8A-9DB0-83A0165A1BCD}"/>
                  </a:ext>
                </a:extLst>
              </p:cNvPr>
              <p:cNvSpPr/>
              <p:nvPr/>
            </p:nvSpPr>
            <p:spPr>
              <a:xfrm>
                <a:off x="14813494" y="6618332"/>
                <a:ext cx="303864" cy="303864"/>
              </a:xfrm>
              <a:prstGeom prst="ellipse">
                <a:avLst/>
              </a:prstGeom>
              <a:solidFill>
                <a:srgbClr val="00B050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  <p:sp>
            <p:nvSpPr>
              <p:cNvPr id="128" name="직사각형 127">
                <a:extLst>
                  <a:ext uri="{FF2B5EF4-FFF2-40B4-BE49-F238E27FC236}">
                    <a16:creationId xmlns:a16="http://schemas.microsoft.com/office/drawing/2014/main" id="{4D239BC1-59D3-4EFE-AC3C-A2B29A8F60B8}"/>
                  </a:ext>
                </a:extLst>
              </p:cNvPr>
              <p:cNvSpPr/>
              <p:nvPr/>
            </p:nvSpPr>
            <p:spPr>
              <a:xfrm>
                <a:off x="15387903" y="6326950"/>
                <a:ext cx="1143295" cy="6575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fruit</a:t>
                </a:r>
                <a:endPara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  <p:sp>
            <p:nvSpPr>
              <p:cNvPr id="129" name="직사각형 128">
                <a:extLst>
                  <a:ext uri="{FF2B5EF4-FFF2-40B4-BE49-F238E27FC236}">
                    <a16:creationId xmlns:a16="http://schemas.microsoft.com/office/drawing/2014/main" id="{E440579B-4CDA-4220-8F10-023005443212}"/>
                  </a:ext>
                </a:extLst>
              </p:cNvPr>
              <p:cNvSpPr/>
              <p:nvPr/>
            </p:nvSpPr>
            <p:spPr>
              <a:xfrm>
                <a:off x="14455078" y="6815309"/>
                <a:ext cx="1632123" cy="6575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orange</a:t>
                </a:r>
                <a:endPara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</p:grpSp>
        <p:grpSp>
          <p:nvGrpSpPr>
            <p:cNvPr id="99" name="그룹 98">
              <a:extLst>
                <a:ext uri="{FF2B5EF4-FFF2-40B4-BE49-F238E27FC236}">
                  <a16:creationId xmlns:a16="http://schemas.microsoft.com/office/drawing/2014/main" id="{B2A94BC0-0827-433F-94A3-7520B11C22C4}"/>
                </a:ext>
              </a:extLst>
            </p:cNvPr>
            <p:cNvGrpSpPr/>
            <p:nvPr/>
          </p:nvGrpSpPr>
          <p:grpSpPr>
            <a:xfrm>
              <a:off x="2337837" y="3810795"/>
              <a:ext cx="7690476" cy="6961538"/>
              <a:chOff x="3002913" y="3463674"/>
              <a:chExt cx="7690476" cy="6961538"/>
            </a:xfrm>
          </p:grpSpPr>
          <p:sp>
            <p:nvSpPr>
              <p:cNvPr id="100" name="Shape 144">
                <a:extLst>
                  <a:ext uri="{FF2B5EF4-FFF2-40B4-BE49-F238E27FC236}">
                    <a16:creationId xmlns:a16="http://schemas.microsoft.com/office/drawing/2014/main" id="{D1C322DA-7726-4CEE-8025-55723C5AB0D9}"/>
                  </a:ext>
                </a:extLst>
              </p:cNvPr>
              <p:cNvSpPr txBox="1"/>
              <p:nvPr/>
            </p:nvSpPr>
            <p:spPr>
              <a:xfrm>
                <a:off x="3100761" y="3954205"/>
                <a:ext cx="7592628" cy="131406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I </a:t>
                </a:r>
                <a:r>
                  <a:rPr kumimoji="0" lang="en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eat</a:t>
                </a:r>
                <a:r>
                  <a:rPr kumimoji="0" lang="en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 an </a:t>
                </a:r>
                <a:r>
                  <a:rPr kumimoji="0" lang="en" sz="2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apple</a:t>
                </a:r>
                <a:r>
                  <a:rPr kumimoji="0" lang="en" sz="2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 </a:t>
                </a:r>
                <a:r>
                  <a:rPr kumimoji="0" lang="en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every day.</a:t>
                </a:r>
              </a:p>
            </p:txBody>
          </p:sp>
          <p:sp>
            <p:nvSpPr>
              <p:cNvPr id="101" name="Shape 145">
                <a:extLst>
                  <a:ext uri="{FF2B5EF4-FFF2-40B4-BE49-F238E27FC236}">
                    <a16:creationId xmlns:a16="http://schemas.microsoft.com/office/drawing/2014/main" id="{03285C98-0A26-4EB3-8634-DB1B2E22F3EE}"/>
                  </a:ext>
                </a:extLst>
              </p:cNvPr>
              <p:cNvSpPr txBox="1"/>
              <p:nvPr/>
            </p:nvSpPr>
            <p:spPr>
              <a:xfrm>
                <a:off x="3002913" y="5608928"/>
                <a:ext cx="7592628" cy="131406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I </a:t>
                </a:r>
                <a:r>
                  <a:rPr kumimoji="0" lang="en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eat</a:t>
                </a:r>
                <a:r>
                  <a:rPr kumimoji="0" lang="en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 an </a:t>
                </a:r>
                <a:r>
                  <a:rPr kumimoji="0" lang="en" sz="2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orange</a:t>
                </a:r>
                <a:r>
                  <a:rPr kumimoji="0" lang="en" sz="2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 </a:t>
                </a:r>
                <a:r>
                  <a:rPr kumimoji="0" lang="en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every day.</a:t>
                </a:r>
              </a:p>
            </p:txBody>
          </p:sp>
          <p:sp>
            <p:nvSpPr>
              <p:cNvPr id="102" name="Shape 146">
                <a:extLst>
                  <a:ext uri="{FF2B5EF4-FFF2-40B4-BE49-F238E27FC236}">
                    <a16:creationId xmlns:a16="http://schemas.microsoft.com/office/drawing/2014/main" id="{B2744D4F-2DB5-4776-B4C3-14938EE9BCFC}"/>
                  </a:ext>
                </a:extLst>
              </p:cNvPr>
              <p:cNvSpPr txBox="1"/>
              <p:nvPr/>
            </p:nvSpPr>
            <p:spPr>
              <a:xfrm>
                <a:off x="3002913" y="9111150"/>
                <a:ext cx="7592628" cy="131406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I like </a:t>
                </a:r>
                <a:r>
                  <a:rPr kumimoji="0" lang="en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driving</a:t>
                </a:r>
                <a:r>
                  <a:rPr kumimoji="0" lang="en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 my </a:t>
                </a:r>
                <a:r>
                  <a:rPr kumimoji="0" lang="en" sz="2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car</a:t>
                </a:r>
                <a:r>
                  <a:rPr kumimoji="0" lang="en" sz="2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 </a:t>
                </a:r>
                <a:r>
                  <a:rPr kumimoji="0" lang="en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to work.</a:t>
                </a:r>
              </a:p>
            </p:txBody>
          </p:sp>
          <p:sp>
            <p:nvSpPr>
              <p:cNvPr id="103" name="Shape 147">
                <a:extLst>
                  <a:ext uri="{FF2B5EF4-FFF2-40B4-BE49-F238E27FC236}">
                    <a16:creationId xmlns:a16="http://schemas.microsoft.com/office/drawing/2014/main" id="{DC5A5ACD-72EF-435F-9C8B-A70D8011146D}"/>
                  </a:ext>
                </a:extLst>
              </p:cNvPr>
              <p:cNvSpPr/>
              <p:nvPr/>
            </p:nvSpPr>
            <p:spPr>
              <a:xfrm>
                <a:off x="4032759" y="3463674"/>
                <a:ext cx="1525204" cy="764216"/>
              </a:xfrm>
              <a:custGeom>
                <a:avLst/>
                <a:gdLst/>
                <a:ahLst/>
                <a:cxnLst/>
                <a:rect l="0" t="0" r="0" b="0"/>
                <a:pathLst>
                  <a:path w="18906" h="14488" extrusionOk="0">
                    <a:moveTo>
                      <a:pt x="18906" y="14488"/>
                    </a:moveTo>
                    <a:cubicBezTo>
                      <a:pt x="18906" y="9344"/>
                      <a:pt x="17331" y="2428"/>
                      <a:pt x="12604" y="402"/>
                    </a:cubicBezTo>
                    <a:cubicBezTo>
                      <a:pt x="7301" y="-1871"/>
                      <a:pt x="0" y="6494"/>
                      <a:pt x="0" y="12264"/>
                    </a:cubicBezTo>
                  </a:path>
                </a:pathLst>
              </a:custGeom>
              <a:noFill/>
              <a:ln w="50800" cap="flat" cmpd="sng">
                <a:solidFill>
                  <a:srgbClr val="003366"/>
                </a:solidFill>
                <a:prstDash val="solid"/>
                <a:round/>
                <a:headEnd type="none" w="lg" len="lg"/>
                <a:tailEnd type="stealth" w="lg" len="med"/>
              </a:ln>
            </p:spPr>
          </p:sp>
          <p:sp>
            <p:nvSpPr>
              <p:cNvPr id="104" name="Shape 148">
                <a:extLst>
                  <a:ext uri="{FF2B5EF4-FFF2-40B4-BE49-F238E27FC236}">
                    <a16:creationId xmlns:a16="http://schemas.microsoft.com/office/drawing/2014/main" id="{3C6ACE51-A0DA-400B-A970-0BC3D9403930}"/>
                  </a:ext>
                </a:extLst>
              </p:cNvPr>
              <p:cNvSpPr/>
              <p:nvPr/>
            </p:nvSpPr>
            <p:spPr>
              <a:xfrm flipH="1">
                <a:off x="5723065" y="3482663"/>
                <a:ext cx="1525204" cy="764216"/>
              </a:xfrm>
              <a:custGeom>
                <a:avLst/>
                <a:gdLst/>
                <a:ahLst/>
                <a:cxnLst/>
                <a:rect l="0" t="0" r="0" b="0"/>
                <a:pathLst>
                  <a:path w="18906" h="14488" extrusionOk="0">
                    <a:moveTo>
                      <a:pt x="18906" y="14488"/>
                    </a:moveTo>
                    <a:cubicBezTo>
                      <a:pt x="18906" y="9344"/>
                      <a:pt x="17331" y="2428"/>
                      <a:pt x="12604" y="402"/>
                    </a:cubicBezTo>
                    <a:cubicBezTo>
                      <a:pt x="7301" y="-1871"/>
                      <a:pt x="0" y="6494"/>
                      <a:pt x="0" y="12264"/>
                    </a:cubicBezTo>
                  </a:path>
                </a:pathLst>
              </a:custGeom>
              <a:noFill/>
              <a:ln w="50800" cap="flat" cmpd="sng">
                <a:solidFill>
                  <a:srgbClr val="003366"/>
                </a:solidFill>
                <a:prstDash val="solid"/>
                <a:round/>
                <a:headEnd type="none" w="lg" len="lg"/>
                <a:tailEnd type="stealth" w="lg" len="med"/>
              </a:ln>
            </p:spPr>
          </p:sp>
          <p:sp>
            <p:nvSpPr>
              <p:cNvPr id="105" name="Shape 149">
                <a:extLst>
                  <a:ext uri="{FF2B5EF4-FFF2-40B4-BE49-F238E27FC236}">
                    <a16:creationId xmlns:a16="http://schemas.microsoft.com/office/drawing/2014/main" id="{1B258CE1-D448-4A5D-969F-C5A6C56D7168}"/>
                  </a:ext>
                </a:extLst>
              </p:cNvPr>
              <p:cNvSpPr/>
              <p:nvPr/>
            </p:nvSpPr>
            <p:spPr>
              <a:xfrm>
                <a:off x="3865494" y="5134924"/>
                <a:ext cx="1525204" cy="764216"/>
              </a:xfrm>
              <a:custGeom>
                <a:avLst/>
                <a:gdLst/>
                <a:ahLst/>
                <a:cxnLst/>
                <a:rect l="0" t="0" r="0" b="0"/>
                <a:pathLst>
                  <a:path w="18906" h="14488" extrusionOk="0">
                    <a:moveTo>
                      <a:pt x="18906" y="14488"/>
                    </a:moveTo>
                    <a:cubicBezTo>
                      <a:pt x="18906" y="9344"/>
                      <a:pt x="17331" y="2428"/>
                      <a:pt x="12604" y="402"/>
                    </a:cubicBezTo>
                    <a:cubicBezTo>
                      <a:pt x="7301" y="-1871"/>
                      <a:pt x="0" y="6494"/>
                      <a:pt x="0" y="12264"/>
                    </a:cubicBezTo>
                  </a:path>
                </a:pathLst>
              </a:custGeom>
              <a:noFill/>
              <a:ln w="50800" cap="flat" cmpd="sng">
                <a:solidFill>
                  <a:srgbClr val="003366"/>
                </a:solidFill>
                <a:prstDash val="solid"/>
                <a:round/>
                <a:headEnd type="none" w="lg" len="lg"/>
                <a:tailEnd type="stealth" w="lg" len="med"/>
              </a:ln>
            </p:spPr>
          </p:sp>
          <p:sp>
            <p:nvSpPr>
              <p:cNvPr id="106" name="Shape 150">
                <a:extLst>
                  <a:ext uri="{FF2B5EF4-FFF2-40B4-BE49-F238E27FC236}">
                    <a16:creationId xmlns:a16="http://schemas.microsoft.com/office/drawing/2014/main" id="{5DA05E40-E41D-414F-A510-B91D519EB1C0}"/>
                  </a:ext>
                </a:extLst>
              </p:cNvPr>
              <p:cNvSpPr/>
              <p:nvPr/>
            </p:nvSpPr>
            <p:spPr>
              <a:xfrm flipH="1">
                <a:off x="5555801" y="5153913"/>
                <a:ext cx="1525204" cy="764216"/>
              </a:xfrm>
              <a:custGeom>
                <a:avLst/>
                <a:gdLst/>
                <a:ahLst/>
                <a:cxnLst/>
                <a:rect l="0" t="0" r="0" b="0"/>
                <a:pathLst>
                  <a:path w="18906" h="14488" extrusionOk="0">
                    <a:moveTo>
                      <a:pt x="18906" y="14488"/>
                    </a:moveTo>
                    <a:cubicBezTo>
                      <a:pt x="18906" y="9344"/>
                      <a:pt x="17331" y="2428"/>
                      <a:pt x="12604" y="402"/>
                    </a:cubicBezTo>
                    <a:cubicBezTo>
                      <a:pt x="7301" y="-1871"/>
                      <a:pt x="0" y="6494"/>
                      <a:pt x="0" y="12264"/>
                    </a:cubicBezTo>
                  </a:path>
                </a:pathLst>
              </a:custGeom>
              <a:noFill/>
              <a:ln w="50800" cap="flat" cmpd="sng">
                <a:solidFill>
                  <a:srgbClr val="003366"/>
                </a:solidFill>
                <a:prstDash val="solid"/>
                <a:round/>
                <a:headEnd type="none" w="lg" len="lg"/>
                <a:tailEnd type="stealth" w="lg" len="med"/>
              </a:ln>
            </p:spPr>
          </p:sp>
          <p:sp>
            <p:nvSpPr>
              <p:cNvPr id="107" name="Shape 151">
                <a:extLst>
                  <a:ext uri="{FF2B5EF4-FFF2-40B4-BE49-F238E27FC236}">
                    <a16:creationId xmlns:a16="http://schemas.microsoft.com/office/drawing/2014/main" id="{284B5BE3-8F31-4408-B91C-979FEA4F9D44}"/>
                  </a:ext>
                </a:extLst>
              </p:cNvPr>
              <p:cNvSpPr/>
              <p:nvPr/>
            </p:nvSpPr>
            <p:spPr>
              <a:xfrm>
                <a:off x="4908135" y="8482453"/>
                <a:ext cx="2096436" cy="764216"/>
              </a:xfrm>
              <a:custGeom>
                <a:avLst/>
                <a:gdLst/>
                <a:ahLst/>
                <a:cxnLst/>
                <a:rect l="0" t="0" r="0" b="0"/>
                <a:pathLst>
                  <a:path w="18906" h="14488" extrusionOk="0">
                    <a:moveTo>
                      <a:pt x="18906" y="14488"/>
                    </a:moveTo>
                    <a:cubicBezTo>
                      <a:pt x="18906" y="9344"/>
                      <a:pt x="17331" y="2428"/>
                      <a:pt x="12604" y="402"/>
                    </a:cubicBezTo>
                    <a:cubicBezTo>
                      <a:pt x="7301" y="-1871"/>
                      <a:pt x="0" y="6494"/>
                      <a:pt x="0" y="12264"/>
                    </a:cubicBezTo>
                  </a:path>
                </a:pathLst>
              </a:custGeom>
              <a:noFill/>
              <a:ln w="50800" cap="flat" cmpd="sng">
                <a:solidFill>
                  <a:srgbClr val="003366"/>
                </a:solidFill>
                <a:prstDash val="solid"/>
                <a:round/>
                <a:headEnd type="none" w="lg" len="lg"/>
                <a:tailEnd type="stealth" w="lg" len="med"/>
              </a:ln>
            </p:spPr>
          </p:sp>
          <p:sp>
            <p:nvSpPr>
              <p:cNvPr id="108" name="Shape 152">
                <a:extLst>
                  <a:ext uri="{FF2B5EF4-FFF2-40B4-BE49-F238E27FC236}">
                    <a16:creationId xmlns:a16="http://schemas.microsoft.com/office/drawing/2014/main" id="{73E679D6-4404-403C-AC5F-627B2370F183}"/>
                  </a:ext>
                </a:extLst>
              </p:cNvPr>
              <p:cNvSpPr/>
              <p:nvPr/>
            </p:nvSpPr>
            <p:spPr>
              <a:xfrm flipH="1">
                <a:off x="7169676" y="8501442"/>
                <a:ext cx="1525204" cy="764216"/>
              </a:xfrm>
              <a:custGeom>
                <a:avLst/>
                <a:gdLst/>
                <a:ahLst/>
                <a:cxnLst/>
                <a:rect l="0" t="0" r="0" b="0"/>
                <a:pathLst>
                  <a:path w="18906" h="14488" extrusionOk="0">
                    <a:moveTo>
                      <a:pt x="18906" y="14488"/>
                    </a:moveTo>
                    <a:cubicBezTo>
                      <a:pt x="18906" y="9344"/>
                      <a:pt x="17331" y="2428"/>
                      <a:pt x="12604" y="402"/>
                    </a:cubicBezTo>
                    <a:cubicBezTo>
                      <a:pt x="7301" y="-1871"/>
                      <a:pt x="0" y="6494"/>
                      <a:pt x="0" y="12264"/>
                    </a:cubicBezTo>
                  </a:path>
                </a:pathLst>
              </a:custGeom>
              <a:noFill/>
              <a:ln w="50800" cap="flat" cmpd="sng">
                <a:solidFill>
                  <a:srgbClr val="003366"/>
                </a:solidFill>
                <a:prstDash val="solid"/>
                <a:round/>
                <a:headEnd type="none" w="lg" len="lg"/>
                <a:tailEnd type="stealth" w="lg" len="med"/>
              </a:ln>
            </p:spPr>
          </p:sp>
          <p:sp>
            <p:nvSpPr>
              <p:cNvPr id="109" name="Shape 153">
                <a:extLst>
                  <a:ext uri="{FF2B5EF4-FFF2-40B4-BE49-F238E27FC236}">
                    <a16:creationId xmlns:a16="http://schemas.microsoft.com/office/drawing/2014/main" id="{CD285E4B-1D4A-44CC-B134-8BD4BB648748}"/>
                  </a:ext>
                </a:extLst>
              </p:cNvPr>
              <p:cNvSpPr/>
              <p:nvPr/>
            </p:nvSpPr>
            <p:spPr>
              <a:xfrm>
                <a:off x="3789010" y="8166856"/>
                <a:ext cx="3324141" cy="1043096"/>
              </a:xfrm>
              <a:custGeom>
                <a:avLst/>
                <a:gdLst/>
                <a:ahLst/>
                <a:cxnLst/>
                <a:rect l="0" t="0" r="0" b="0"/>
                <a:pathLst>
                  <a:path w="63019" h="19775" extrusionOk="0">
                    <a:moveTo>
                      <a:pt x="63019" y="19775"/>
                    </a:moveTo>
                    <a:cubicBezTo>
                      <a:pt x="61101" y="12585"/>
                      <a:pt x="57233" y="3528"/>
                      <a:pt x="50044" y="1611"/>
                    </a:cubicBezTo>
                    <a:cubicBezTo>
                      <a:pt x="33091" y="-2910"/>
                      <a:pt x="7846" y="2229"/>
                      <a:pt x="0" y="17922"/>
                    </a:cubicBezTo>
                  </a:path>
                </a:pathLst>
              </a:custGeom>
              <a:noFill/>
              <a:ln w="50800" cap="flat" cmpd="sng">
                <a:solidFill>
                  <a:srgbClr val="003366"/>
                </a:solidFill>
                <a:prstDash val="solid"/>
                <a:round/>
                <a:headEnd type="none" w="lg" len="lg"/>
                <a:tailEnd type="stealth" w="lg" len="med"/>
              </a:ln>
            </p:spPr>
          </p:sp>
          <p:sp>
            <p:nvSpPr>
              <p:cNvPr id="110" name="Shape 145">
                <a:extLst>
                  <a:ext uri="{FF2B5EF4-FFF2-40B4-BE49-F238E27FC236}">
                    <a16:creationId xmlns:a16="http://schemas.microsoft.com/office/drawing/2014/main" id="{700064E0-3FE0-457C-A6D9-60CCB62BE4F3}"/>
                  </a:ext>
                </a:extLst>
              </p:cNvPr>
              <p:cNvSpPr txBox="1"/>
              <p:nvPr/>
            </p:nvSpPr>
            <p:spPr>
              <a:xfrm>
                <a:off x="3002913" y="7162570"/>
                <a:ext cx="7592628" cy="131406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I </a:t>
                </a:r>
                <a:r>
                  <a:rPr kumimoji="0" lang="en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eat</a:t>
                </a:r>
                <a:r>
                  <a:rPr kumimoji="0" lang="en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 a </a:t>
                </a:r>
                <a:r>
                  <a:rPr kumimoji="0" lang="en" sz="2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chicken</a:t>
                </a:r>
                <a:r>
                  <a:rPr kumimoji="0" lang="en" sz="2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 </a:t>
                </a:r>
                <a:r>
                  <a:rPr kumimoji="0" lang="en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every day.</a:t>
                </a:r>
              </a:p>
            </p:txBody>
          </p:sp>
          <p:sp>
            <p:nvSpPr>
              <p:cNvPr id="111" name="Shape 149">
                <a:extLst>
                  <a:ext uri="{FF2B5EF4-FFF2-40B4-BE49-F238E27FC236}">
                    <a16:creationId xmlns:a16="http://schemas.microsoft.com/office/drawing/2014/main" id="{037DBE72-CA28-4162-9700-2E05128EA104}"/>
                  </a:ext>
                </a:extLst>
              </p:cNvPr>
              <p:cNvSpPr/>
              <p:nvPr/>
            </p:nvSpPr>
            <p:spPr>
              <a:xfrm>
                <a:off x="3865494" y="6688566"/>
                <a:ext cx="1525204" cy="764216"/>
              </a:xfrm>
              <a:custGeom>
                <a:avLst/>
                <a:gdLst/>
                <a:ahLst/>
                <a:cxnLst/>
                <a:rect l="0" t="0" r="0" b="0"/>
                <a:pathLst>
                  <a:path w="18906" h="14488" extrusionOk="0">
                    <a:moveTo>
                      <a:pt x="18906" y="14488"/>
                    </a:moveTo>
                    <a:cubicBezTo>
                      <a:pt x="18906" y="9344"/>
                      <a:pt x="17331" y="2428"/>
                      <a:pt x="12604" y="402"/>
                    </a:cubicBezTo>
                    <a:cubicBezTo>
                      <a:pt x="7301" y="-1871"/>
                      <a:pt x="0" y="6494"/>
                      <a:pt x="0" y="12264"/>
                    </a:cubicBezTo>
                  </a:path>
                </a:pathLst>
              </a:custGeom>
              <a:noFill/>
              <a:ln w="50800" cap="flat" cmpd="sng">
                <a:solidFill>
                  <a:srgbClr val="003366"/>
                </a:solidFill>
                <a:prstDash val="solid"/>
                <a:round/>
                <a:headEnd type="none" w="lg" len="lg"/>
                <a:tailEnd type="stealth" w="lg" len="med"/>
              </a:ln>
            </p:spPr>
          </p:sp>
          <p:sp>
            <p:nvSpPr>
              <p:cNvPr id="112" name="Shape 150">
                <a:extLst>
                  <a:ext uri="{FF2B5EF4-FFF2-40B4-BE49-F238E27FC236}">
                    <a16:creationId xmlns:a16="http://schemas.microsoft.com/office/drawing/2014/main" id="{F179E967-33BC-4A6B-8D61-CC3647334CAA}"/>
                  </a:ext>
                </a:extLst>
              </p:cNvPr>
              <p:cNvSpPr/>
              <p:nvPr/>
            </p:nvSpPr>
            <p:spPr>
              <a:xfrm flipH="1">
                <a:off x="5555801" y="6707555"/>
                <a:ext cx="1525204" cy="764216"/>
              </a:xfrm>
              <a:custGeom>
                <a:avLst/>
                <a:gdLst/>
                <a:ahLst/>
                <a:cxnLst/>
                <a:rect l="0" t="0" r="0" b="0"/>
                <a:pathLst>
                  <a:path w="18906" h="14488" extrusionOk="0">
                    <a:moveTo>
                      <a:pt x="18906" y="14488"/>
                    </a:moveTo>
                    <a:cubicBezTo>
                      <a:pt x="18906" y="9344"/>
                      <a:pt x="17331" y="2428"/>
                      <a:pt x="12604" y="402"/>
                    </a:cubicBezTo>
                    <a:cubicBezTo>
                      <a:pt x="7301" y="-1871"/>
                      <a:pt x="0" y="6494"/>
                      <a:pt x="0" y="12264"/>
                    </a:cubicBezTo>
                  </a:path>
                </a:pathLst>
              </a:custGeom>
              <a:noFill/>
              <a:ln w="50800" cap="flat" cmpd="sng">
                <a:solidFill>
                  <a:srgbClr val="003366"/>
                </a:solidFill>
                <a:prstDash val="solid"/>
                <a:round/>
                <a:headEnd type="none" w="lg" len="lg"/>
                <a:tailEnd type="stealth" w="lg" len="med"/>
              </a:ln>
            </p:spPr>
          </p:sp>
        </p:grpSp>
      </p:grpSp>
    </p:spTree>
    <p:extLst>
      <p:ext uri="{BB962C8B-B14F-4D97-AF65-F5344CB8AC3E}">
        <p14:creationId xmlns:p14="http://schemas.microsoft.com/office/powerpoint/2010/main" val="23124386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C0361878-FAAD-42EF-A4F4-9A8A34B1FF2F}"/>
              </a:ext>
            </a:extLst>
          </p:cNvPr>
          <p:cNvGrpSpPr/>
          <p:nvPr/>
        </p:nvGrpSpPr>
        <p:grpSpPr>
          <a:xfrm>
            <a:off x="620956" y="1073049"/>
            <a:ext cx="9173284" cy="489557"/>
            <a:chOff x="1189916" y="1144994"/>
            <a:chExt cx="9173284" cy="489557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718709E-20AE-454B-8196-53990F2F28E6}"/>
                </a:ext>
              </a:extLst>
            </p:cNvPr>
            <p:cNvSpPr txBox="1"/>
            <p:nvPr/>
          </p:nvSpPr>
          <p:spPr>
            <a:xfrm>
              <a:off x="1766129" y="1144994"/>
              <a:ext cx="8597071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Word2Vec</a:t>
              </a: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 (2013)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EF9EE82E-98E4-43D6-8CDF-9861677693A9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83" name="사각형: 둥근 모서리 82">
                <a:extLst>
                  <a:ext uri="{FF2B5EF4-FFF2-40B4-BE49-F238E27FC236}">
                    <a16:creationId xmlns:a16="http://schemas.microsoft.com/office/drawing/2014/main" id="{4DE83581-CA98-4F9E-9D69-684EF23AB085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85" name="사각형: 둥근 모서리 84">
                <a:extLst>
                  <a:ext uri="{FF2B5EF4-FFF2-40B4-BE49-F238E27FC236}">
                    <a16:creationId xmlns:a16="http://schemas.microsoft.com/office/drawing/2014/main" id="{6B7C55BD-2310-4BF4-A392-A977374892DD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33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67E87571-9048-4DFB-AB50-BFFBC5DE2784}"/>
              </a:ext>
            </a:extLst>
          </p:cNvPr>
          <p:cNvGrpSpPr/>
          <p:nvPr/>
        </p:nvGrpSpPr>
        <p:grpSpPr>
          <a:xfrm>
            <a:off x="1709066" y="1854676"/>
            <a:ext cx="8773868" cy="4276526"/>
            <a:chOff x="179512" y="1704815"/>
            <a:chExt cx="8538864" cy="4161982"/>
          </a:xfrm>
        </p:grpSpPr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0AA2F74D-BF76-4896-A4B6-2A2621BA192C}"/>
                </a:ext>
              </a:extLst>
            </p:cNvPr>
            <p:cNvSpPr/>
            <p:nvPr/>
          </p:nvSpPr>
          <p:spPr>
            <a:xfrm>
              <a:off x="277967" y="1704815"/>
              <a:ext cx="8168011" cy="38939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000" dirty="0">
                  <a:latin typeface="나눔스퀘어_ac" panose="020B0600000101010101" pitchFamily="50" charset="-127"/>
                  <a:ea typeface="나눔스퀘어_ac" panose="020B0600000101010101" pitchFamily="50" charset="-127"/>
                  <a:hlinkClick r:id="rId2"/>
                </a:rPr>
                <a:t>https://ronxin.github.io/wevi/</a:t>
              </a:r>
              <a:endPara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1741BD8E-AFD3-4D49-A259-AA0DA8FDADB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9512" y="2708920"/>
              <a:ext cx="4983525" cy="3157877"/>
            </a:xfrm>
            <a:prstGeom prst="rect">
              <a:avLst/>
            </a:prstGeom>
          </p:spPr>
        </p:pic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7A85F0B4-AB96-4FEE-ABCF-E5B555C89B4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58612" y="3039385"/>
              <a:ext cx="3359764" cy="24969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447680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C0361878-FAAD-42EF-A4F4-9A8A34B1FF2F}"/>
              </a:ext>
            </a:extLst>
          </p:cNvPr>
          <p:cNvGrpSpPr/>
          <p:nvPr/>
        </p:nvGrpSpPr>
        <p:grpSpPr>
          <a:xfrm>
            <a:off x="620956" y="1073049"/>
            <a:ext cx="9173284" cy="489557"/>
            <a:chOff x="1189916" y="1144994"/>
            <a:chExt cx="9173284" cy="489557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718709E-20AE-454B-8196-53990F2F28E6}"/>
                </a:ext>
              </a:extLst>
            </p:cNvPr>
            <p:cNvSpPr txBox="1"/>
            <p:nvPr/>
          </p:nvSpPr>
          <p:spPr>
            <a:xfrm>
              <a:off x="1766129" y="1144994"/>
              <a:ext cx="8597071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Recurrent</a:t>
              </a:r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 </a:t>
              </a:r>
              <a:r>
                <a:rPr lang="en-US" altLang="ko-KR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Neural</a:t>
              </a:r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 </a:t>
              </a:r>
              <a:r>
                <a:rPr lang="en-US" altLang="ko-KR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Network (</a:t>
              </a:r>
              <a:r>
                <a:rPr lang="en-US" altLang="ko-KR" sz="2400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RNN</a:t>
              </a:r>
              <a:r>
                <a:rPr lang="en-US" altLang="ko-KR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)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EF9EE82E-98E4-43D6-8CDF-9861677693A9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83" name="사각형: 둥근 모서리 82">
                <a:extLst>
                  <a:ext uri="{FF2B5EF4-FFF2-40B4-BE49-F238E27FC236}">
                    <a16:creationId xmlns:a16="http://schemas.microsoft.com/office/drawing/2014/main" id="{4DE83581-CA98-4F9E-9D69-684EF23AB085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85" name="사각형: 둥근 모서리 84">
                <a:extLst>
                  <a:ext uri="{FF2B5EF4-FFF2-40B4-BE49-F238E27FC236}">
                    <a16:creationId xmlns:a16="http://schemas.microsoft.com/office/drawing/2014/main" id="{6B7C55BD-2310-4BF4-A392-A977374892DD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34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4" name="Google Shape;215;p33">
            <a:extLst>
              <a:ext uri="{FF2B5EF4-FFF2-40B4-BE49-F238E27FC236}">
                <a16:creationId xmlns:a16="http://schemas.microsoft.com/office/drawing/2014/main" id="{AB33D74B-9950-4594-9D66-067F637F2A0A}"/>
              </a:ext>
            </a:extLst>
          </p:cNvPr>
          <p:cNvSpPr/>
          <p:nvPr/>
        </p:nvSpPr>
        <p:spPr>
          <a:xfrm>
            <a:off x="1320684" y="1802401"/>
            <a:ext cx="10041583" cy="1372120"/>
          </a:xfrm>
          <a:prstGeom prst="rect">
            <a:avLst/>
          </a:prstGeom>
          <a:solidFill>
            <a:srgbClr val="CB6B23">
              <a:lumMod val="20000"/>
              <a:lumOff val="80000"/>
            </a:srgbClr>
          </a:solidFill>
          <a:ln>
            <a:solidFill>
              <a:srgbClr val="E3E4FB"/>
            </a:solidFill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45719" rIns="45719" anchor="ctr"/>
          <a:lstStyle/>
          <a:p>
            <a:pPr marL="0" marR="0" lvl="0" indent="0" defTabSz="91440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가변적 길이의 연속적인 시퀀스 데이터를 처리하기 위해 고안된 모델</a:t>
            </a:r>
          </a:p>
          <a:p>
            <a:pPr marL="0" marR="0" lvl="0" indent="0" defTabSz="91440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이웃한 데이터 간의 연관성을 표현 가능</a:t>
            </a:r>
          </a:p>
          <a:p>
            <a:pPr marL="0" marR="0" lvl="0" indent="0" defTabSz="91440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‘기억’ 이라는 </a:t>
            </a:r>
            <a:r>
              <a:rPr kumimoji="0" lang="en-US" altLang="ko-KR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hidden state</a:t>
            </a:r>
            <a:r>
              <a:rPr kumimoji="0" lang="ko-KR" altLang="en-US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를 가지고 있고</a:t>
            </a:r>
            <a:r>
              <a:rPr kumimoji="0" lang="en-US" altLang="ko-KR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, </a:t>
            </a:r>
            <a:r>
              <a:rPr kumimoji="0" lang="ko-KR" altLang="en-US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새로운 입력이 들어올 때마다 기억을 조금씩 수정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2735AF7F-D4C6-4D84-BEE7-9956BB835B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6436" y="3471348"/>
            <a:ext cx="7539127" cy="218062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0ED5316-489B-4345-8B29-5F95C553945E}"/>
              </a:ext>
            </a:extLst>
          </p:cNvPr>
          <p:cNvSpPr txBox="1"/>
          <p:nvPr/>
        </p:nvSpPr>
        <p:spPr>
          <a:xfrm>
            <a:off x="5395701" y="5579472"/>
            <a:ext cx="6172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ko-KR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나는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2BBE291-11D3-41BB-B378-32667EE37C08}"/>
              </a:ext>
            </a:extLst>
          </p:cNvPr>
          <p:cNvSpPr txBox="1"/>
          <p:nvPr/>
        </p:nvSpPr>
        <p:spPr>
          <a:xfrm>
            <a:off x="6194827" y="5580662"/>
            <a:ext cx="6172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ko-KR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영훈이의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CE84ECE-0272-469C-8D48-A79DB7F5ACC9}"/>
              </a:ext>
            </a:extLst>
          </p:cNvPr>
          <p:cNvSpPr txBox="1"/>
          <p:nvPr/>
        </p:nvSpPr>
        <p:spPr>
          <a:xfrm>
            <a:off x="7358754" y="5578282"/>
            <a:ext cx="62714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ko-KR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노트를 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CD2D118-6679-4E6A-A17F-25F5B1E1693A}"/>
              </a:ext>
            </a:extLst>
          </p:cNvPr>
          <p:cNvSpPr txBox="1"/>
          <p:nvPr/>
        </p:nvSpPr>
        <p:spPr>
          <a:xfrm>
            <a:off x="8365764" y="5578282"/>
            <a:ext cx="62714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kern="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…</a:t>
            </a:r>
            <a:r>
              <a:rPr kumimoji="0" lang="ko-KR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206292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C0361878-FAAD-42EF-A4F4-9A8A34B1FF2F}"/>
              </a:ext>
            </a:extLst>
          </p:cNvPr>
          <p:cNvGrpSpPr/>
          <p:nvPr/>
        </p:nvGrpSpPr>
        <p:grpSpPr>
          <a:xfrm>
            <a:off x="620956" y="1073049"/>
            <a:ext cx="9173284" cy="489557"/>
            <a:chOff x="1189916" y="1144994"/>
            <a:chExt cx="9173284" cy="489557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718709E-20AE-454B-8196-53990F2F28E6}"/>
                </a:ext>
              </a:extLst>
            </p:cNvPr>
            <p:cNvSpPr txBox="1"/>
            <p:nvPr/>
          </p:nvSpPr>
          <p:spPr>
            <a:xfrm>
              <a:off x="1766129" y="1144994"/>
              <a:ext cx="8597071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Attention</a:t>
              </a:r>
              <a:r>
                <a: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 </a:t>
              </a:r>
              <a:r>
                <a:rPr lang="en-US" altLang="ko-KR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mechanism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EF9EE82E-98E4-43D6-8CDF-9861677693A9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83" name="사각형: 둥근 모서리 82">
                <a:extLst>
                  <a:ext uri="{FF2B5EF4-FFF2-40B4-BE49-F238E27FC236}">
                    <a16:creationId xmlns:a16="http://schemas.microsoft.com/office/drawing/2014/main" id="{4DE83581-CA98-4F9E-9D69-684EF23AB085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85" name="사각형: 둥근 모서리 84">
                <a:extLst>
                  <a:ext uri="{FF2B5EF4-FFF2-40B4-BE49-F238E27FC236}">
                    <a16:creationId xmlns:a16="http://schemas.microsoft.com/office/drawing/2014/main" id="{6B7C55BD-2310-4BF4-A392-A977374892DD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35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6FE86B6-C006-416A-9271-B10E7171EA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4810" y="1933600"/>
            <a:ext cx="3904351" cy="3712221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AFC5611F-956A-4A54-98F8-3BD63289D48B}"/>
              </a:ext>
            </a:extLst>
          </p:cNvPr>
          <p:cNvGrpSpPr/>
          <p:nvPr/>
        </p:nvGrpSpPr>
        <p:grpSpPr>
          <a:xfrm>
            <a:off x="6025247" y="1749119"/>
            <a:ext cx="4853882" cy="2296141"/>
            <a:chOff x="5627314" y="2756653"/>
            <a:chExt cx="4853882" cy="2296141"/>
          </a:xfrm>
        </p:grpSpPr>
        <p:pic>
          <p:nvPicPr>
            <p:cNvPr id="13" name="Picture 2" descr="미국 뉴욕대 근처 워싱턴 스웨어 아치 앞에 조경현 교수가 섰다. 핀란드, 캐나다를 거쳐 뉴욕으로 온 이 한국 젊은이는 지금 세계 인공 지능 학계의 주목을 받는 스타다. /사진작가 서승재">
              <a:extLst>
                <a:ext uri="{FF2B5EF4-FFF2-40B4-BE49-F238E27FC236}">
                  <a16:creationId xmlns:a16="http://schemas.microsoft.com/office/drawing/2014/main" id="{332A2BBD-70EB-4338-8333-7BE84E322A1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081"/>
            <a:stretch/>
          </p:blipFill>
          <p:spPr bwMode="auto">
            <a:xfrm>
              <a:off x="5627314" y="2756653"/>
              <a:ext cx="2577376" cy="20187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4" descr="딥러닝 창시자&amp;#39; 벤지오에게 AI 미래 듣는다 - 파이낸셜뉴스">
              <a:extLst>
                <a:ext uri="{FF2B5EF4-FFF2-40B4-BE49-F238E27FC236}">
                  <a16:creationId xmlns:a16="http://schemas.microsoft.com/office/drawing/2014/main" id="{549069C0-DA16-4BE9-BE99-E81801ADB70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1918"/>
            <a:stretch/>
          </p:blipFill>
          <p:spPr bwMode="auto">
            <a:xfrm>
              <a:off x="8243393" y="2836786"/>
              <a:ext cx="2153674" cy="18726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C733303-5580-4795-A20D-5658F89E1C27}"/>
                </a:ext>
              </a:extLst>
            </p:cNvPr>
            <p:cNvSpPr txBox="1"/>
            <p:nvPr/>
          </p:nvSpPr>
          <p:spPr>
            <a:xfrm>
              <a:off x="6214231" y="4788181"/>
              <a:ext cx="1403541" cy="264613"/>
            </a:xfrm>
            <a:prstGeom prst="rect">
              <a:avLst/>
            </a:prstGeom>
            <a:noFill/>
          </p:spPr>
          <p:txBody>
            <a:bodyPr wrap="square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조경현</a:t>
              </a:r>
              <a:r>
                <a:rPr kumimoji="0" lang="ko-KR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 교수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1E4B5D4-318F-4C25-9480-49F1C30C39BA}"/>
                </a:ext>
              </a:extLst>
            </p:cNvPr>
            <p:cNvSpPr txBox="1"/>
            <p:nvPr/>
          </p:nvSpPr>
          <p:spPr>
            <a:xfrm>
              <a:off x="8159264" y="4788181"/>
              <a:ext cx="2321932" cy="264613"/>
            </a:xfrm>
            <a:prstGeom prst="rect">
              <a:avLst/>
            </a:prstGeom>
            <a:noFill/>
          </p:spPr>
          <p:txBody>
            <a:bodyPr wrap="square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요슈아</a:t>
              </a:r>
              <a:r>
                <a:rPr kumimoji="0" lang="ko-KR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 </a:t>
              </a:r>
              <a:r>
                <a:rPr kumimoji="0" lang="ko-KR" altLang="en-US" sz="20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벤지오</a:t>
              </a:r>
              <a:r>
                <a:rPr kumimoji="0" lang="ko-KR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 교수</a:t>
              </a:r>
            </a:p>
          </p:txBody>
        </p: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4F4D3E6-C50D-461E-9690-F75CAE837F15}"/>
              </a:ext>
            </a:extLst>
          </p:cNvPr>
          <p:cNvSpPr/>
          <p:nvPr/>
        </p:nvSpPr>
        <p:spPr>
          <a:xfrm>
            <a:off x="1690949" y="3351889"/>
            <a:ext cx="1632397" cy="302740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1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nstantia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30562E-BD48-4A3C-8B2B-7CCED139828D}"/>
              </a:ext>
            </a:extLst>
          </p:cNvPr>
          <p:cNvSpPr txBox="1"/>
          <p:nvPr/>
        </p:nvSpPr>
        <p:spPr>
          <a:xfrm>
            <a:off x="6612164" y="4901568"/>
            <a:ext cx="4658360" cy="8833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기계 번역에서 처음 도입된 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mechanism.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'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필요한 정보에 주의를 집중한다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'</a:t>
            </a:r>
          </a:p>
        </p:txBody>
      </p:sp>
    </p:spTree>
    <p:extLst>
      <p:ext uri="{BB962C8B-B14F-4D97-AF65-F5344CB8AC3E}">
        <p14:creationId xmlns:p14="http://schemas.microsoft.com/office/powerpoint/2010/main" val="31887596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C0361878-FAAD-42EF-A4F4-9A8A34B1FF2F}"/>
              </a:ext>
            </a:extLst>
          </p:cNvPr>
          <p:cNvGrpSpPr/>
          <p:nvPr/>
        </p:nvGrpSpPr>
        <p:grpSpPr>
          <a:xfrm>
            <a:off x="620956" y="1073049"/>
            <a:ext cx="10294694" cy="489557"/>
            <a:chOff x="1189916" y="1144994"/>
            <a:chExt cx="10294694" cy="489557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718709E-20AE-454B-8196-53990F2F28E6}"/>
                </a:ext>
              </a:extLst>
            </p:cNvPr>
            <p:cNvSpPr txBox="1"/>
            <p:nvPr/>
          </p:nvSpPr>
          <p:spPr>
            <a:xfrm>
              <a:off x="1766129" y="1144994"/>
              <a:ext cx="9718481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r>
                <a:rPr lang="en-US" altLang="ko-KR" sz="2400" dirty="0"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Attention Is All You Need</a:t>
              </a:r>
            </a:p>
          </p:txBody>
        </p: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EF9EE82E-98E4-43D6-8CDF-9861677693A9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83" name="사각형: 둥근 모서리 82">
                <a:extLst>
                  <a:ext uri="{FF2B5EF4-FFF2-40B4-BE49-F238E27FC236}">
                    <a16:creationId xmlns:a16="http://schemas.microsoft.com/office/drawing/2014/main" id="{4DE83581-CA98-4F9E-9D69-684EF23AB085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85" name="사각형: 둥근 모서리 84">
                <a:extLst>
                  <a:ext uri="{FF2B5EF4-FFF2-40B4-BE49-F238E27FC236}">
                    <a16:creationId xmlns:a16="http://schemas.microsoft.com/office/drawing/2014/main" id="{6B7C55BD-2310-4BF4-A392-A977374892DD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36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27" name="Picture 2">
            <a:extLst>
              <a:ext uri="{FF2B5EF4-FFF2-40B4-BE49-F238E27FC236}">
                <a16:creationId xmlns:a16="http://schemas.microsoft.com/office/drawing/2014/main" id="{15DB0C54-E54E-43B9-8A52-28435885FD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1239" y="2034261"/>
            <a:ext cx="3947462" cy="3559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047B7310-82E4-47AF-8C36-D7A552E5C6CC}"/>
              </a:ext>
            </a:extLst>
          </p:cNvPr>
          <p:cNvGrpSpPr/>
          <p:nvPr/>
        </p:nvGrpSpPr>
        <p:grpSpPr>
          <a:xfrm>
            <a:off x="5516023" y="2980876"/>
            <a:ext cx="5795444" cy="1666696"/>
            <a:chOff x="5516023" y="3108504"/>
            <a:chExt cx="5795444" cy="1666696"/>
          </a:xfrm>
        </p:grpSpPr>
        <p:sp>
          <p:nvSpPr>
            <p:cNvPr id="29" name="Google Shape;215;p33">
              <a:extLst>
                <a:ext uri="{FF2B5EF4-FFF2-40B4-BE49-F238E27FC236}">
                  <a16:creationId xmlns:a16="http://schemas.microsoft.com/office/drawing/2014/main" id="{4B4D1CD0-EA59-4A3F-B9C1-D6C3C25A3CEE}"/>
                </a:ext>
              </a:extLst>
            </p:cNvPr>
            <p:cNvSpPr/>
            <p:nvPr/>
          </p:nvSpPr>
          <p:spPr>
            <a:xfrm>
              <a:off x="5516023" y="3108504"/>
              <a:ext cx="5795444" cy="1666696"/>
            </a:xfrm>
            <a:prstGeom prst="rect">
              <a:avLst/>
            </a:prstGeom>
            <a:solidFill>
              <a:srgbClr val="CB6B23">
                <a:lumMod val="20000"/>
                <a:lumOff val="80000"/>
              </a:srgbClr>
            </a:solidFill>
            <a:ln>
              <a:solidFill>
                <a:srgbClr val="E3E4FB"/>
              </a:solidFill>
              <a:miter lim="4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45719" rIns="45719" anchor="ctr"/>
            <a:lstStyle/>
            <a:p>
              <a:pPr marL="0" marR="0" lvl="0" indent="0" defTabSz="91440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20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EF9E55D-D32D-4FA3-914C-6FF45263927C}"/>
                </a:ext>
              </a:extLst>
            </p:cNvPr>
            <p:cNvSpPr txBox="1"/>
            <p:nvPr/>
          </p:nvSpPr>
          <p:spPr>
            <a:xfrm>
              <a:off x="5715372" y="3171120"/>
              <a:ext cx="5400378" cy="143295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문장 내에서 </a:t>
              </a:r>
              <a:r>
                <a:rPr kumimoji="0" lang="ko-KR" alt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FF505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어느 단어에 집중해야 하는지</a:t>
              </a:r>
              <a:r>
                <a:rPr kumimoji="0" lang="en-US" altLang="ko-KR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FF505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, </a:t>
              </a:r>
              <a:r>
                <a:rPr kumimoji="0" lang="ko-KR" alt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FF505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어느 단어가 중요한지 </a:t>
              </a:r>
              <a:r>
                <a:rPr kumimoji="0" lang="en-US" altLang="ko-KR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FF505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Attention</a:t>
              </a:r>
              <a:r>
                <a:rPr lang="ko-KR" altLang="en-US" sz="2000" b="1" kern="0" dirty="0">
                  <a:solidFill>
                    <a:srgbClr val="FF505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을 사용해 </a:t>
              </a:r>
              <a:r>
                <a:rPr kumimoji="0" lang="ko-KR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모델이 스스로 파악</a:t>
              </a:r>
              <a:endParaRPr kumimoji="0" lang="en-US" altLang="ko-KR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9002707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C0361878-FAAD-42EF-A4F4-9A8A34B1FF2F}"/>
              </a:ext>
            </a:extLst>
          </p:cNvPr>
          <p:cNvGrpSpPr/>
          <p:nvPr/>
        </p:nvGrpSpPr>
        <p:grpSpPr>
          <a:xfrm>
            <a:off x="620956" y="1073049"/>
            <a:ext cx="11253425" cy="489557"/>
            <a:chOff x="1189916" y="1144994"/>
            <a:chExt cx="11253425" cy="489557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718709E-20AE-454B-8196-53990F2F28E6}"/>
                </a:ext>
              </a:extLst>
            </p:cNvPr>
            <p:cNvSpPr txBox="1"/>
            <p:nvPr/>
          </p:nvSpPr>
          <p:spPr>
            <a:xfrm>
              <a:off x="1766129" y="1144994"/>
              <a:ext cx="10677212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r>
                <a:rPr lang="en-US" altLang="ko-KR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Transformer</a:t>
              </a:r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를 이용한 언어 모델 </a:t>
              </a:r>
              <a:r>
                <a:rPr lang="en-US" altLang="ko-KR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– BERT</a:t>
              </a:r>
              <a:endParaRPr lang="en-US" altLang="ko-KR" sz="2400" baseline="30000" dirty="0">
                <a:solidFill>
                  <a:srgbClr val="000000">
                    <a:lumMod val="85000"/>
                    <a:lumOff val="15000"/>
                  </a:srgb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EF9EE82E-98E4-43D6-8CDF-9861677693A9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83" name="사각형: 둥근 모서리 82">
                <a:extLst>
                  <a:ext uri="{FF2B5EF4-FFF2-40B4-BE49-F238E27FC236}">
                    <a16:creationId xmlns:a16="http://schemas.microsoft.com/office/drawing/2014/main" id="{4DE83581-CA98-4F9E-9D69-684EF23AB085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85" name="사각형: 둥근 모서리 84">
                <a:extLst>
                  <a:ext uri="{FF2B5EF4-FFF2-40B4-BE49-F238E27FC236}">
                    <a16:creationId xmlns:a16="http://schemas.microsoft.com/office/drawing/2014/main" id="{6B7C55BD-2310-4BF4-A392-A977374892DD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37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092D72CA-7862-4A3B-939A-7BCA2E1BC022}"/>
              </a:ext>
            </a:extLst>
          </p:cNvPr>
          <p:cNvGrpSpPr/>
          <p:nvPr/>
        </p:nvGrpSpPr>
        <p:grpSpPr>
          <a:xfrm>
            <a:off x="1689326" y="1949577"/>
            <a:ext cx="9190342" cy="3697378"/>
            <a:chOff x="2336799" y="3761437"/>
            <a:chExt cx="15646402" cy="6294726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870C1115-0161-4434-8398-195AD303F2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36799" y="3761437"/>
              <a:ext cx="15646402" cy="6294726"/>
            </a:xfrm>
            <a:prstGeom prst="rect">
              <a:avLst/>
            </a:prstGeom>
          </p:spPr>
        </p:pic>
        <p:pic>
          <p:nvPicPr>
            <p:cNvPr id="18" name="Picture 2" descr="버트(BERT) 파인튜닝 간단하게 해보자. - from __future__ import dream">
              <a:extLst>
                <a:ext uri="{FF2B5EF4-FFF2-40B4-BE49-F238E27FC236}">
                  <a16:creationId xmlns:a16="http://schemas.microsoft.com/office/drawing/2014/main" id="{31D9E13C-5CB1-485E-8858-9DA565213A1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22297" y="6150810"/>
              <a:ext cx="1135522" cy="15159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EB2122E3-7B3F-4DCF-9FD8-7AC680DEE0FB}"/>
              </a:ext>
            </a:extLst>
          </p:cNvPr>
          <p:cNvSpPr txBox="1"/>
          <p:nvPr/>
        </p:nvSpPr>
        <p:spPr>
          <a:xfrm>
            <a:off x="2836332" y="6033926"/>
            <a:ext cx="9180991" cy="3114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914400">
              <a:lnSpc>
                <a:spcPct val="150000"/>
              </a:lnSpc>
            </a:pPr>
            <a:r>
              <a:rPr lang="en-US" altLang="ko-KR" sz="105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Devlin, Jacob, et al. "Bert: Pre-training of deep bidirectional transformers for language understanding." in Proceedings of NAACL-HLT. 2019.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14EE81C-F524-4273-A79D-F8A022F9E034}"/>
              </a:ext>
            </a:extLst>
          </p:cNvPr>
          <p:cNvSpPr txBox="1"/>
          <p:nvPr/>
        </p:nvSpPr>
        <p:spPr>
          <a:xfrm>
            <a:off x="1312332" y="5566041"/>
            <a:ext cx="4658360" cy="467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(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대규모 말뭉치로 학습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)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D529246-8BCB-482C-B5C7-A54F583615AE}"/>
              </a:ext>
            </a:extLst>
          </p:cNvPr>
          <p:cNvSpPr txBox="1"/>
          <p:nvPr/>
        </p:nvSpPr>
        <p:spPr>
          <a:xfrm>
            <a:off x="6347686" y="5551008"/>
            <a:ext cx="4658360" cy="467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(</a:t>
            </a:r>
            <a:r>
              <a:rPr lang="ko-KR" altLang="en-US" b="1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목표 </a:t>
            </a:r>
            <a:r>
              <a:rPr lang="en-US" altLang="ko-KR" b="1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task</a:t>
            </a:r>
            <a:r>
              <a:rPr lang="ko-KR" altLang="en-US" b="1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를 잘 풀도록 조정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)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158663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C0361878-FAAD-42EF-A4F4-9A8A34B1FF2F}"/>
              </a:ext>
            </a:extLst>
          </p:cNvPr>
          <p:cNvGrpSpPr/>
          <p:nvPr/>
        </p:nvGrpSpPr>
        <p:grpSpPr>
          <a:xfrm>
            <a:off x="620956" y="1073049"/>
            <a:ext cx="11253425" cy="489557"/>
            <a:chOff x="1189916" y="1144994"/>
            <a:chExt cx="11253425" cy="489557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718709E-20AE-454B-8196-53990F2F28E6}"/>
                </a:ext>
              </a:extLst>
            </p:cNvPr>
            <p:cNvSpPr txBox="1"/>
            <p:nvPr/>
          </p:nvSpPr>
          <p:spPr>
            <a:xfrm>
              <a:off x="1766129" y="1144994"/>
              <a:ext cx="10677212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r>
                <a:rPr lang="en-US" altLang="ko-KR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Transformer</a:t>
              </a:r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를 이용한 언어 모델 </a:t>
              </a:r>
              <a:r>
                <a:rPr lang="en-US" altLang="ko-KR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– </a:t>
              </a:r>
              <a:r>
                <a:rPr lang="en-US" altLang="ko-KR" sz="2400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OpenAI-GPT</a:t>
              </a:r>
              <a:endParaRPr lang="en-US" altLang="ko-KR" sz="2400" baseline="30000" dirty="0">
                <a:solidFill>
                  <a:srgbClr val="000000">
                    <a:lumMod val="85000"/>
                    <a:lumOff val="15000"/>
                  </a:srgb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EF9EE82E-98E4-43D6-8CDF-9861677693A9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83" name="사각형: 둥근 모서리 82">
                <a:extLst>
                  <a:ext uri="{FF2B5EF4-FFF2-40B4-BE49-F238E27FC236}">
                    <a16:creationId xmlns:a16="http://schemas.microsoft.com/office/drawing/2014/main" id="{4DE83581-CA98-4F9E-9D69-684EF23AB085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85" name="사각형: 둥근 모서리 84">
                <a:extLst>
                  <a:ext uri="{FF2B5EF4-FFF2-40B4-BE49-F238E27FC236}">
                    <a16:creationId xmlns:a16="http://schemas.microsoft.com/office/drawing/2014/main" id="{6B7C55BD-2310-4BF4-A392-A977374892DD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38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B2122E3-7B3F-4DCF-9FD8-7AC680DEE0FB}"/>
              </a:ext>
            </a:extLst>
          </p:cNvPr>
          <p:cNvSpPr txBox="1"/>
          <p:nvPr/>
        </p:nvSpPr>
        <p:spPr>
          <a:xfrm>
            <a:off x="2836332" y="6033926"/>
            <a:ext cx="9180991" cy="3114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914400">
              <a:lnSpc>
                <a:spcPct val="150000"/>
              </a:lnSpc>
            </a:pPr>
            <a:r>
              <a:rPr lang="en-US" altLang="ko-KR" sz="105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Radford, Alec, et al. "Improving language understanding by generative pre-training." (2018).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13087105-34E8-412D-A85F-DEEC8D1F3FF9}"/>
              </a:ext>
            </a:extLst>
          </p:cNvPr>
          <p:cNvGrpSpPr/>
          <p:nvPr/>
        </p:nvGrpSpPr>
        <p:grpSpPr>
          <a:xfrm>
            <a:off x="1459249" y="1734695"/>
            <a:ext cx="9950982" cy="3987799"/>
            <a:chOff x="2585314" y="3175001"/>
            <a:chExt cx="16702811" cy="6693556"/>
          </a:xfrm>
        </p:grpSpPr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D921215B-BE14-4CE0-98A5-862FADEC7C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27671" y="3709871"/>
              <a:ext cx="13060454" cy="5300134"/>
            </a:xfrm>
            <a:prstGeom prst="rect">
              <a:avLst/>
            </a:prstGeom>
          </p:spPr>
        </p:pic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CCF69B63-71A9-4133-9621-9C275B5FA0F0}"/>
                </a:ext>
              </a:extLst>
            </p:cNvPr>
            <p:cNvSpPr/>
            <p:nvPr/>
          </p:nvSpPr>
          <p:spPr>
            <a:xfrm>
              <a:off x="6348631" y="3532071"/>
              <a:ext cx="2929467" cy="5598993"/>
            </a:xfrm>
            <a:prstGeom prst="rect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3E90460-2E2D-4A55-8D17-9E6181115051}"/>
                </a:ext>
              </a:extLst>
            </p:cNvPr>
            <p:cNvSpPr txBox="1"/>
            <p:nvPr/>
          </p:nvSpPr>
          <p:spPr>
            <a:xfrm>
              <a:off x="5358211" y="9010005"/>
              <a:ext cx="5054421" cy="85541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Transformer</a:t>
              </a:r>
              <a:r>
                <a:rPr kumimoji="0" lang="ko-KR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 </a:t>
              </a:r>
              <a:r>
                <a:rPr kumimoji="0" lang="en-US" altLang="ko-KR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decoder</a:t>
              </a:r>
            </a:p>
          </p:txBody>
        </p:sp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8B88CFC5-2D1B-4B70-87D2-3D2C2B8FEA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0722"/>
            <a:stretch/>
          </p:blipFill>
          <p:spPr>
            <a:xfrm>
              <a:off x="2585314" y="3175001"/>
              <a:ext cx="2480424" cy="66935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172824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슬라이드 번호 개체 틀 3">
            <a:extLst>
              <a:ext uri="{FF2B5EF4-FFF2-40B4-BE49-F238E27FC236}">
                <a16:creationId xmlns:a16="http://schemas.microsoft.com/office/drawing/2014/main" id="{C739D293-974B-4715-9489-5738C0C935D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93500" y="4327525"/>
            <a:ext cx="698500" cy="365125"/>
          </a:xfrm>
        </p:spPr>
        <p:txBody>
          <a:bodyPr/>
          <a:lstStyle/>
          <a:p>
            <a:pPr algn="l"/>
            <a:fld id="{B0140D06-49F2-4D5F-BE5A-4D36BC1CD237}" type="slidenum">
              <a:rPr lang="ko-KR" altLang="en-US" sz="110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39</a:t>
            </a:fld>
            <a:endParaRPr lang="ko-KR" altLang="en-US" sz="11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718709E-20AE-454B-8196-53990F2F28E6}"/>
              </a:ext>
            </a:extLst>
          </p:cNvPr>
          <p:cNvSpPr txBox="1"/>
          <p:nvPr/>
        </p:nvSpPr>
        <p:spPr>
          <a:xfrm>
            <a:off x="1766129" y="1144994"/>
            <a:ext cx="8836281" cy="4895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음성인식 및 합성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(Speech Recognition / Synthesis)</a:t>
            </a:r>
            <a:endParaRPr kumimoji="0" lang="ko-Kore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EF9EE82E-98E4-43D6-8CDF-9861677693A9}"/>
              </a:ext>
            </a:extLst>
          </p:cNvPr>
          <p:cNvGrpSpPr/>
          <p:nvPr/>
        </p:nvGrpSpPr>
        <p:grpSpPr>
          <a:xfrm>
            <a:off x="1189916" y="1147755"/>
            <a:ext cx="414168" cy="414167"/>
            <a:chOff x="686524" y="1612900"/>
            <a:chExt cx="836751" cy="836751"/>
          </a:xfrm>
        </p:grpSpPr>
        <p:sp>
          <p:nvSpPr>
            <p:cNvPr id="83" name="사각형: 둥근 모서리 82">
              <a:extLst>
                <a:ext uri="{FF2B5EF4-FFF2-40B4-BE49-F238E27FC236}">
                  <a16:creationId xmlns:a16="http://schemas.microsoft.com/office/drawing/2014/main" id="{4DE83581-CA98-4F9E-9D69-684EF23AB085}"/>
                </a:ext>
              </a:extLst>
            </p:cNvPr>
            <p:cNvSpPr/>
            <p:nvPr/>
          </p:nvSpPr>
          <p:spPr>
            <a:xfrm>
              <a:off x="686524" y="1612900"/>
              <a:ext cx="836751" cy="836751"/>
            </a:xfrm>
            <a:prstGeom prst="roundRect">
              <a:avLst>
                <a:gd name="adj" fmla="val 24920"/>
              </a:avLst>
            </a:prstGeom>
            <a:solidFill>
              <a:srgbClr val="993300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85" name="사각형: 둥근 모서리 84">
              <a:extLst>
                <a:ext uri="{FF2B5EF4-FFF2-40B4-BE49-F238E27FC236}">
                  <a16:creationId xmlns:a16="http://schemas.microsoft.com/office/drawing/2014/main" id="{6B7C55BD-2310-4BF4-A392-A977374892DD}"/>
                </a:ext>
              </a:extLst>
            </p:cNvPr>
            <p:cNvSpPr/>
            <p:nvPr/>
          </p:nvSpPr>
          <p:spPr>
            <a:xfrm rot="2700000">
              <a:off x="914398" y="1840775"/>
              <a:ext cx="381002" cy="381000"/>
            </a:xfrm>
            <a:prstGeom prst="roundRect">
              <a:avLst>
                <a:gd name="adj" fmla="val 15341"/>
              </a:avLst>
            </a:prstGeom>
            <a:solidFill>
              <a:srgbClr val="FFFFFF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sp>
        <p:nvSpPr>
          <p:cNvPr id="93" name="슬라이드 번호 개체 틀 3">
            <a:extLst>
              <a:ext uri="{FF2B5EF4-FFF2-40B4-BE49-F238E27FC236}">
                <a16:creationId xmlns:a16="http://schemas.microsoft.com/office/drawing/2014/main" id="{73950EBF-F543-4965-94A3-89539C81673A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39</a:t>
            </a:fld>
            <a:endParaRPr lang="ko-KR" altLang="en-US" sz="11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25B174A-1CCD-47D6-8F83-038BC0B6A840}"/>
              </a:ext>
            </a:extLst>
          </p:cNvPr>
          <p:cNvSpPr/>
          <p:nvPr/>
        </p:nvSpPr>
        <p:spPr>
          <a:xfrm>
            <a:off x="1766129" y="1634551"/>
            <a:ext cx="793472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400">
              <a:defRPr/>
            </a:pPr>
            <a:r>
              <a:rPr lang="en-US" altLang="ko-KR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- </a:t>
            </a:r>
            <a:r>
              <a:rPr lang="ko-KR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음성 인식 기술을 활용하여 동영상의 자막을 자동 생성</a:t>
            </a:r>
            <a:endParaRPr lang="en-US" altLang="ko-KR" sz="2000" dirty="0">
              <a:solidFill>
                <a:srgbClr val="000000">
                  <a:lumMod val="85000"/>
                  <a:lumOff val="15000"/>
                </a:srgb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C16E2AFE-76DB-4A3B-BAE8-EE0C09B503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2993" y="2124108"/>
            <a:ext cx="7326013" cy="4120494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301757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TextBox 151">
            <a:extLst>
              <a:ext uri="{FF2B5EF4-FFF2-40B4-BE49-F238E27FC236}">
                <a16:creationId xmlns:a16="http://schemas.microsoft.com/office/drawing/2014/main" id="{26D3E4B5-70F4-4BBD-B32E-C2BA936F726F}"/>
              </a:ext>
            </a:extLst>
          </p:cNvPr>
          <p:cNvSpPr txBox="1"/>
          <p:nvPr/>
        </p:nvSpPr>
        <p:spPr>
          <a:xfrm>
            <a:off x="563842" y="2582472"/>
            <a:ext cx="7370682" cy="64633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ko-KR" altLang="en-US" sz="3600" b="0" dirty="0">
                <a:solidFill>
                  <a:schemeClr val="bg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컴퓨터 비전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DE26C5D-E817-4A57-BDD0-CBE5601DFECF}"/>
              </a:ext>
            </a:extLst>
          </p:cNvPr>
          <p:cNvSpPr txBox="1"/>
          <p:nvPr/>
        </p:nvSpPr>
        <p:spPr>
          <a:xfrm>
            <a:off x="1426804" y="3604763"/>
            <a:ext cx="4541739" cy="4616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endParaRPr lang="en-US" altLang="ko-KR" sz="2400" b="1" kern="1200" dirty="0">
              <a:solidFill>
                <a:schemeClr val="bg1">
                  <a:lumMod val="85000"/>
                  <a:lumOff val="1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482973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슬라이드 번호 개체 틀 3">
            <a:extLst>
              <a:ext uri="{FF2B5EF4-FFF2-40B4-BE49-F238E27FC236}">
                <a16:creationId xmlns:a16="http://schemas.microsoft.com/office/drawing/2014/main" id="{C739D293-974B-4715-9489-5738C0C935D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93500" y="4327525"/>
            <a:ext cx="698500" cy="365125"/>
          </a:xfrm>
        </p:spPr>
        <p:txBody>
          <a:bodyPr/>
          <a:lstStyle/>
          <a:p>
            <a:pPr algn="l"/>
            <a:fld id="{B0140D06-49F2-4D5F-BE5A-4D36BC1CD237}" type="slidenum">
              <a:rPr lang="ko-KR" altLang="en-US" sz="110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40</a:t>
            </a:fld>
            <a:endParaRPr lang="ko-KR" altLang="en-US" sz="11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718709E-20AE-454B-8196-53990F2F28E6}"/>
              </a:ext>
            </a:extLst>
          </p:cNvPr>
          <p:cNvSpPr txBox="1"/>
          <p:nvPr/>
        </p:nvSpPr>
        <p:spPr>
          <a:xfrm>
            <a:off x="1766129" y="1144994"/>
            <a:ext cx="8176524" cy="4895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음성인식 및 합성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(Speech Recognition / Synthesis)</a:t>
            </a:r>
            <a:endParaRPr kumimoji="0" lang="ko-Kore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EF9EE82E-98E4-43D6-8CDF-9861677693A9}"/>
              </a:ext>
            </a:extLst>
          </p:cNvPr>
          <p:cNvGrpSpPr/>
          <p:nvPr/>
        </p:nvGrpSpPr>
        <p:grpSpPr>
          <a:xfrm>
            <a:off x="1189916" y="1147755"/>
            <a:ext cx="414168" cy="414167"/>
            <a:chOff x="686524" y="1612900"/>
            <a:chExt cx="836751" cy="836751"/>
          </a:xfrm>
        </p:grpSpPr>
        <p:sp>
          <p:nvSpPr>
            <p:cNvPr id="83" name="사각형: 둥근 모서리 82">
              <a:extLst>
                <a:ext uri="{FF2B5EF4-FFF2-40B4-BE49-F238E27FC236}">
                  <a16:creationId xmlns:a16="http://schemas.microsoft.com/office/drawing/2014/main" id="{4DE83581-CA98-4F9E-9D69-684EF23AB085}"/>
                </a:ext>
              </a:extLst>
            </p:cNvPr>
            <p:cNvSpPr/>
            <p:nvPr/>
          </p:nvSpPr>
          <p:spPr>
            <a:xfrm>
              <a:off x="686524" y="1612900"/>
              <a:ext cx="836751" cy="836751"/>
            </a:xfrm>
            <a:prstGeom prst="roundRect">
              <a:avLst>
                <a:gd name="adj" fmla="val 24920"/>
              </a:avLst>
            </a:prstGeom>
            <a:solidFill>
              <a:srgbClr val="993300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85" name="사각형: 둥근 모서리 84">
              <a:extLst>
                <a:ext uri="{FF2B5EF4-FFF2-40B4-BE49-F238E27FC236}">
                  <a16:creationId xmlns:a16="http://schemas.microsoft.com/office/drawing/2014/main" id="{6B7C55BD-2310-4BF4-A392-A977374892DD}"/>
                </a:ext>
              </a:extLst>
            </p:cNvPr>
            <p:cNvSpPr/>
            <p:nvPr/>
          </p:nvSpPr>
          <p:spPr>
            <a:xfrm rot="2700000">
              <a:off x="914398" y="1840775"/>
              <a:ext cx="381002" cy="381000"/>
            </a:xfrm>
            <a:prstGeom prst="roundRect">
              <a:avLst>
                <a:gd name="adj" fmla="val 15341"/>
              </a:avLst>
            </a:prstGeom>
            <a:solidFill>
              <a:srgbClr val="FFFFFF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sp>
        <p:nvSpPr>
          <p:cNvPr id="93" name="슬라이드 번호 개체 틀 3">
            <a:extLst>
              <a:ext uri="{FF2B5EF4-FFF2-40B4-BE49-F238E27FC236}">
                <a16:creationId xmlns:a16="http://schemas.microsoft.com/office/drawing/2014/main" id="{73950EBF-F543-4965-94A3-89539C81673A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40</a:t>
            </a:fld>
            <a:endParaRPr lang="ko-KR" altLang="en-US" sz="11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0AAAD49-EFC0-4656-B8BE-5B6A2B6CF68D}"/>
              </a:ext>
            </a:extLst>
          </p:cNvPr>
          <p:cNvSpPr/>
          <p:nvPr/>
        </p:nvSpPr>
        <p:spPr>
          <a:xfrm>
            <a:off x="79463" y="1708284"/>
            <a:ext cx="1008231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400">
              <a:defRPr/>
            </a:pPr>
            <a:r>
              <a:rPr lang="en-US" altLang="ko-KR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- </a:t>
            </a:r>
            <a:r>
              <a:rPr lang="ko-KR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특정 인물의 목소리를 학습 후 학습 데이터 외 음성 생성</a:t>
            </a:r>
          </a:p>
        </p:txBody>
      </p:sp>
      <p:pic>
        <p:nvPicPr>
          <p:cNvPr id="2" name="온라인 미디어 6" descr="네이버 클로바 | 유인나 목소리 - Making film (Special)">
            <a:hlinkClick r:id="" action="ppaction://media"/>
            <a:extLst>
              <a:ext uri="{FF2B5EF4-FFF2-40B4-BE49-F238E27FC236}">
                <a16:creationId xmlns:a16="http://schemas.microsoft.com/office/drawing/2014/main" id="{C291E59A-C97E-DBED-ECED-B03A177D245E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3376087" y="2711450"/>
            <a:ext cx="5439825" cy="3073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875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슬라이드 번호 개체 틀 3">
            <a:extLst>
              <a:ext uri="{FF2B5EF4-FFF2-40B4-BE49-F238E27FC236}">
                <a16:creationId xmlns:a16="http://schemas.microsoft.com/office/drawing/2014/main" id="{C739D293-974B-4715-9489-5738C0C935D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93500" y="4327525"/>
            <a:ext cx="698500" cy="365125"/>
          </a:xfrm>
        </p:spPr>
        <p:txBody>
          <a:bodyPr/>
          <a:lstStyle/>
          <a:p>
            <a:pPr algn="l"/>
            <a:fld id="{B0140D06-49F2-4D5F-BE5A-4D36BC1CD237}" type="slidenum">
              <a:rPr lang="ko-KR" altLang="en-US" sz="110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41</a:t>
            </a:fld>
            <a:endParaRPr lang="ko-KR" altLang="en-US" sz="11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718709E-20AE-454B-8196-53990F2F28E6}"/>
              </a:ext>
            </a:extLst>
          </p:cNvPr>
          <p:cNvSpPr txBox="1"/>
          <p:nvPr/>
        </p:nvSpPr>
        <p:spPr>
          <a:xfrm>
            <a:off x="1766129" y="1144994"/>
            <a:ext cx="8176524" cy="4895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음성인식 및 합성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(Speech Recognition / Synthesis)</a:t>
            </a:r>
            <a:endParaRPr kumimoji="0" lang="ko-Kore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EF9EE82E-98E4-43D6-8CDF-9861677693A9}"/>
              </a:ext>
            </a:extLst>
          </p:cNvPr>
          <p:cNvGrpSpPr/>
          <p:nvPr/>
        </p:nvGrpSpPr>
        <p:grpSpPr>
          <a:xfrm>
            <a:off x="1189916" y="1147755"/>
            <a:ext cx="414168" cy="414167"/>
            <a:chOff x="686524" y="1612900"/>
            <a:chExt cx="836751" cy="836751"/>
          </a:xfrm>
        </p:grpSpPr>
        <p:sp>
          <p:nvSpPr>
            <p:cNvPr id="83" name="사각형: 둥근 모서리 82">
              <a:extLst>
                <a:ext uri="{FF2B5EF4-FFF2-40B4-BE49-F238E27FC236}">
                  <a16:creationId xmlns:a16="http://schemas.microsoft.com/office/drawing/2014/main" id="{4DE83581-CA98-4F9E-9D69-684EF23AB085}"/>
                </a:ext>
              </a:extLst>
            </p:cNvPr>
            <p:cNvSpPr/>
            <p:nvPr/>
          </p:nvSpPr>
          <p:spPr>
            <a:xfrm>
              <a:off x="686524" y="1612900"/>
              <a:ext cx="836751" cy="836751"/>
            </a:xfrm>
            <a:prstGeom prst="roundRect">
              <a:avLst>
                <a:gd name="adj" fmla="val 24920"/>
              </a:avLst>
            </a:prstGeom>
            <a:solidFill>
              <a:srgbClr val="993300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85" name="사각형: 둥근 모서리 84">
              <a:extLst>
                <a:ext uri="{FF2B5EF4-FFF2-40B4-BE49-F238E27FC236}">
                  <a16:creationId xmlns:a16="http://schemas.microsoft.com/office/drawing/2014/main" id="{6B7C55BD-2310-4BF4-A392-A977374892DD}"/>
                </a:ext>
              </a:extLst>
            </p:cNvPr>
            <p:cNvSpPr/>
            <p:nvPr/>
          </p:nvSpPr>
          <p:spPr>
            <a:xfrm rot="2700000">
              <a:off x="914398" y="1840775"/>
              <a:ext cx="381002" cy="381000"/>
            </a:xfrm>
            <a:prstGeom prst="roundRect">
              <a:avLst>
                <a:gd name="adj" fmla="val 15341"/>
              </a:avLst>
            </a:prstGeom>
            <a:solidFill>
              <a:srgbClr val="FFFFFF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sp>
        <p:nvSpPr>
          <p:cNvPr id="93" name="슬라이드 번호 개체 틀 3">
            <a:extLst>
              <a:ext uri="{FF2B5EF4-FFF2-40B4-BE49-F238E27FC236}">
                <a16:creationId xmlns:a16="http://schemas.microsoft.com/office/drawing/2014/main" id="{73950EBF-F543-4965-94A3-89539C81673A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41</a:t>
            </a:fld>
            <a:endParaRPr lang="ko-KR" altLang="en-US" sz="11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3" name="온라인 미디어 2" descr="[SK텔레콤] 할머니들과 NUGU의 케미! '인공지능 돌봄 서비스'">
            <a:hlinkClick r:id="" action="ppaction://media"/>
            <a:extLst>
              <a:ext uri="{FF2B5EF4-FFF2-40B4-BE49-F238E27FC236}">
                <a16:creationId xmlns:a16="http://schemas.microsoft.com/office/drawing/2014/main" id="{DBEECE4A-2BBF-48F3-74F5-43561766F1D6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961389" y="2637309"/>
            <a:ext cx="4975508" cy="2811162"/>
          </a:xfrm>
          <a:prstGeom prst="rect">
            <a:avLst/>
          </a:prstGeom>
        </p:spPr>
      </p:pic>
      <p:pic>
        <p:nvPicPr>
          <p:cNvPr id="4" name="온라인 미디어 3" descr="[원미닛] 위급 상황!?🧐’NUGU 인공지능 돌봄’만 기억해🌈">
            <a:hlinkClick r:id="" action="ppaction://media"/>
            <a:extLst>
              <a:ext uri="{FF2B5EF4-FFF2-40B4-BE49-F238E27FC236}">
                <a16:creationId xmlns:a16="http://schemas.microsoft.com/office/drawing/2014/main" id="{51F07FBF-6746-49C7-C50E-2C28C9094E43}"/>
              </a:ext>
            </a:extLst>
          </p:cNvPr>
          <p:cNvPicPr>
            <a:picLocks noRot="1" noChangeAspect="1"/>
          </p:cNvPicPr>
          <p:nvPr>
            <a:videoFile r:link="rId2"/>
          </p:nvPr>
        </p:nvPicPr>
        <p:blipFill>
          <a:blip r:embed="rId5"/>
          <a:stretch>
            <a:fillRect/>
          </a:stretch>
        </p:blipFill>
        <p:spPr>
          <a:xfrm>
            <a:off x="6179688" y="2637309"/>
            <a:ext cx="4975508" cy="2811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921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video>
              <p:cMediaNode vol="80000">
                <p:cTn id="2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슬라이드 번호 개체 틀 3">
            <a:extLst>
              <a:ext uri="{FF2B5EF4-FFF2-40B4-BE49-F238E27FC236}">
                <a16:creationId xmlns:a16="http://schemas.microsoft.com/office/drawing/2014/main" id="{C739D293-974B-4715-9489-5738C0C935D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93500" y="4327525"/>
            <a:ext cx="698500" cy="365125"/>
          </a:xfrm>
        </p:spPr>
        <p:txBody>
          <a:bodyPr/>
          <a:lstStyle/>
          <a:p>
            <a:pPr algn="l"/>
            <a:fld id="{B0140D06-49F2-4D5F-BE5A-4D36BC1CD237}" type="slidenum">
              <a:rPr lang="ko-KR" altLang="en-US" sz="110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42</a:t>
            </a:fld>
            <a:endParaRPr lang="ko-KR" altLang="en-US" sz="11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718709E-20AE-454B-8196-53990F2F28E6}"/>
              </a:ext>
            </a:extLst>
          </p:cNvPr>
          <p:cNvSpPr txBox="1"/>
          <p:nvPr/>
        </p:nvSpPr>
        <p:spPr>
          <a:xfrm>
            <a:off x="1766129" y="1144994"/>
            <a:ext cx="8164949" cy="4895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음성인식 및 합성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(Speech Recognition / Synthesis)</a:t>
            </a:r>
            <a:endParaRPr kumimoji="0" lang="ko-Kore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EF9EE82E-98E4-43D6-8CDF-9861677693A9}"/>
              </a:ext>
            </a:extLst>
          </p:cNvPr>
          <p:cNvGrpSpPr/>
          <p:nvPr/>
        </p:nvGrpSpPr>
        <p:grpSpPr>
          <a:xfrm>
            <a:off x="1189916" y="1147755"/>
            <a:ext cx="414168" cy="414167"/>
            <a:chOff x="686524" y="1612900"/>
            <a:chExt cx="836751" cy="836751"/>
          </a:xfrm>
        </p:grpSpPr>
        <p:sp>
          <p:nvSpPr>
            <p:cNvPr id="83" name="사각형: 둥근 모서리 82">
              <a:extLst>
                <a:ext uri="{FF2B5EF4-FFF2-40B4-BE49-F238E27FC236}">
                  <a16:creationId xmlns:a16="http://schemas.microsoft.com/office/drawing/2014/main" id="{4DE83581-CA98-4F9E-9D69-684EF23AB085}"/>
                </a:ext>
              </a:extLst>
            </p:cNvPr>
            <p:cNvSpPr/>
            <p:nvPr/>
          </p:nvSpPr>
          <p:spPr>
            <a:xfrm>
              <a:off x="686524" y="1612900"/>
              <a:ext cx="836751" cy="836751"/>
            </a:xfrm>
            <a:prstGeom prst="roundRect">
              <a:avLst>
                <a:gd name="adj" fmla="val 24920"/>
              </a:avLst>
            </a:prstGeom>
            <a:solidFill>
              <a:srgbClr val="993300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85" name="사각형: 둥근 모서리 84">
              <a:extLst>
                <a:ext uri="{FF2B5EF4-FFF2-40B4-BE49-F238E27FC236}">
                  <a16:creationId xmlns:a16="http://schemas.microsoft.com/office/drawing/2014/main" id="{6B7C55BD-2310-4BF4-A392-A977374892DD}"/>
                </a:ext>
              </a:extLst>
            </p:cNvPr>
            <p:cNvSpPr/>
            <p:nvPr/>
          </p:nvSpPr>
          <p:spPr>
            <a:xfrm rot="2700000">
              <a:off x="914398" y="1840775"/>
              <a:ext cx="381002" cy="381000"/>
            </a:xfrm>
            <a:prstGeom prst="roundRect">
              <a:avLst>
                <a:gd name="adj" fmla="val 15341"/>
              </a:avLst>
            </a:prstGeom>
            <a:solidFill>
              <a:srgbClr val="FFFFFF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sp>
        <p:nvSpPr>
          <p:cNvPr id="93" name="슬라이드 번호 개체 틀 3">
            <a:extLst>
              <a:ext uri="{FF2B5EF4-FFF2-40B4-BE49-F238E27FC236}">
                <a16:creationId xmlns:a16="http://schemas.microsoft.com/office/drawing/2014/main" id="{73950EBF-F543-4965-94A3-89539C81673A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42</a:t>
            </a:fld>
            <a:endParaRPr lang="ko-KR" altLang="en-US" sz="11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0AAAD49-EFC0-4656-B8BE-5B6A2B6CF68D}"/>
              </a:ext>
            </a:extLst>
          </p:cNvPr>
          <p:cNvSpPr/>
          <p:nvPr/>
        </p:nvSpPr>
        <p:spPr>
          <a:xfrm>
            <a:off x="1314450" y="1670184"/>
            <a:ext cx="1124561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-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가사나 가수에 대한 정보 뿐만 아니라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,</a:t>
            </a:r>
            <a:b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</a:b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음향적인 측면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(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음성 파형 등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)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까지 분석하여 추천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  <a:p>
            <a:pPr defTabSz="914400">
              <a:defRPr/>
            </a:pPr>
            <a:endParaRPr lang="ko-KR" altLang="en-US" sz="2000" dirty="0">
              <a:solidFill>
                <a:srgbClr val="000000">
                  <a:lumMod val="85000"/>
                  <a:lumOff val="15000"/>
                </a:srgb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E0E8A0BF-9CE0-4171-B95A-50BD172EDD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8412" y="2623831"/>
            <a:ext cx="6826251" cy="3407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8788489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슬라이드 번호 개체 틀 3">
            <a:extLst>
              <a:ext uri="{FF2B5EF4-FFF2-40B4-BE49-F238E27FC236}">
                <a16:creationId xmlns:a16="http://schemas.microsoft.com/office/drawing/2014/main" id="{C739D293-974B-4715-9489-5738C0C935D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93500" y="4327525"/>
            <a:ext cx="698500" cy="365125"/>
          </a:xfrm>
        </p:spPr>
        <p:txBody>
          <a:bodyPr/>
          <a:lstStyle/>
          <a:p>
            <a:pPr algn="l"/>
            <a:fld id="{B0140D06-49F2-4D5F-BE5A-4D36BC1CD237}" type="slidenum">
              <a:rPr lang="ko-KR" altLang="en-US" sz="110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43</a:t>
            </a:fld>
            <a:endParaRPr lang="ko-KR" altLang="en-US" sz="11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718709E-20AE-454B-8196-53990F2F28E6}"/>
              </a:ext>
            </a:extLst>
          </p:cNvPr>
          <p:cNvSpPr txBox="1"/>
          <p:nvPr/>
        </p:nvSpPr>
        <p:spPr>
          <a:xfrm>
            <a:off x="1766129" y="1144994"/>
            <a:ext cx="8523765" cy="4895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음성인식 및 합성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(Speech Recognition / Synthesis)</a:t>
            </a:r>
            <a:endParaRPr kumimoji="0" lang="ko-Kore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EF9EE82E-98E4-43D6-8CDF-9861677693A9}"/>
              </a:ext>
            </a:extLst>
          </p:cNvPr>
          <p:cNvGrpSpPr/>
          <p:nvPr/>
        </p:nvGrpSpPr>
        <p:grpSpPr>
          <a:xfrm>
            <a:off x="1189916" y="1147755"/>
            <a:ext cx="414168" cy="414167"/>
            <a:chOff x="686524" y="1612900"/>
            <a:chExt cx="836751" cy="836751"/>
          </a:xfrm>
        </p:grpSpPr>
        <p:sp>
          <p:nvSpPr>
            <p:cNvPr id="83" name="사각형: 둥근 모서리 82">
              <a:extLst>
                <a:ext uri="{FF2B5EF4-FFF2-40B4-BE49-F238E27FC236}">
                  <a16:creationId xmlns:a16="http://schemas.microsoft.com/office/drawing/2014/main" id="{4DE83581-CA98-4F9E-9D69-684EF23AB085}"/>
                </a:ext>
              </a:extLst>
            </p:cNvPr>
            <p:cNvSpPr/>
            <p:nvPr/>
          </p:nvSpPr>
          <p:spPr>
            <a:xfrm>
              <a:off x="686524" y="1612900"/>
              <a:ext cx="836751" cy="836751"/>
            </a:xfrm>
            <a:prstGeom prst="roundRect">
              <a:avLst>
                <a:gd name="adj" fmla="val 24920"/>
              </a:avLst>
            </a:prstGeom>
            <a:solidFill>
              <a:srgbClr val="993300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85" name="사각형: 둥근 모서리 84">
              <a:extLst>
                <a:ext uri="{FF2B5EF4-FFF2-40B4-BE49-F238E27FC236}">
                  <a16:creationId xmlns:a16="http://schemas.microsoft.com/office/drawing/2014/main" id="{6B7C55BD-2310-4BF4-A392-A977374892DD}"/>
                </a:ext>
              </a:extLst>
            </p:cNvPr>
            <p:cNvSpPr/>
            <p:nvPr/>
          </p:nvSpPr>
          <p:spPr>
            <a:xfrm rot="2700000">
              <a:off x="914398" y="1840775"/>
              <a:ext cx="381002" cy="381000"/>
            </a:xfrm>
            <a:prstGeom prst="roundRect">
              <a:avLst>
                <a:gd name="adj" fmla="val 15341"/>
              </a:avLst>
            </a:prstGeom>
            <a:solidFill>
              <a:srgbClr val="FFFFFF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sp>
        <p:nvSpPr>
          <p:cNvPr id="93" name="슬라이드 번호 개체 틀 3">
            <a:extLst>
              <a:ext uri="{FF2B5EF4-FFF2-40B4-BE49-F238E27FC236}">
                <a16:creationId xmlns:a16="http://schemas.microsoft.com/office/drawing/2014/main" id="{73950EBF-F543-4965-94A3-89539C81673A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43</a:t>
            </a:fld>
            <a:endParaRPr lang="ko-KR" altLang="en-US" sz="11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2" name="온라인 미디어 2" title="Google Duplex: A.I. Assistant Calls Local Businesses To Make Appointments">
            <a:hlinkClick r:id="" action="ppaction://media"/>
            <a:extLst>
              <a:ext uri="{FF2B5EF4-FFF2-40B4-BE49-F238E27FC236}">
                <a16:creationId xmlns:a16="http://schemas.microsoft.com/office/drawing/2014/main" id="{7287BB1C-1AD6-4D79-8EFD-77A24C837248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3270995" y="2299363"/>
            <a:ext cx="5496290" cy="3105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295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Sound Wave Art - Etsy">
            <a:extLst>
              <a:ext uri="{FF2B5EF4-FFF2-40B4-BE49-F238E27FC236}">
                <a16:creationId xmlns:a16="http://schemas.microsoft.com/office/drawing/2014/main" id="{048D1AFC-98B1-418C-B094-EFEB380565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96" t="34001" r="10642" b="36073"/>
          <a:stretch/>
        </p:blipFill>
        <p:spPr bwMode="auto">
          <a:xfrm>
            <a:off x="783906" y="2012839"/>
            <a:ext cx="5612139" cy="1416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EFE0DB88-F3D8-4289-B6C3-43F59DC377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560" y="3793598"/>
            <a:ext cx="3878830" cy="2017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21F3A1C-111E-4086-9531-66B7DCD41D67}"/>
              </a:ext>
            </a:extLst>
          </p:cNvPr>
          <p:cNvSpPr txBox="1"/>
          <p:nvPr/>
        </p:nvSpPr>
        <p:spPr>
          <a:xfrm>
            <a:off x="2182967" y="5735926"/>
            <a:ext cx="2814015" cy="4944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4400">
              <a:lnSpc>
                <a:spcPct val="150000"/>
              </a:lnSpc>
            </a:pPr>
            <a:r>
              <a:rPr lang="en-US" altLang="ko-KR" sz="2000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Spectogram</a:t>
            </a:r>
            <a:endParaRPr lang="en-US" altLang="ko-KR" sz="2000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A4191C79-AEC5-46EE-AAF8-606EAB6943BD}"/>
              </a:ext>
            </a:extLst>
          </p:cNvPr>
          <p:cNvGrpSpPr/>
          <p:nvPr/>
        </p:nvGrpSpPr>
        <p:grpSpPr>
          <a:xfrm>
            <a:off x="6662612" y="2720919"/>
            <a:ext cx="4745482" cy="2336372"/>
            <a:chOff x="1868208" y="2950271"/>
            <a:chExt cx="9479252" cy="3694809"/>
          </a:xfrm>
        </p:grpSpPr>
        <p:sp>
          <p:nvSpPr>
            <p:cNvPr id="6" name="Google Shape;215;p33">
              <a:extLst>
                <a:ext uri="{FF2B5EF4-FFF2-40B4-BE49-F238E27FC236}">
                  <a16:creationId xmlns:a16="http://schemas.microsoft.com/office/drawing/2014/main" id="{CC359E9C-46CD-4731-9D5B-8447AB8BE1D8}"/>
                </a:ext>
              </a:extLst>
            </p:cNvPr>
            <p:cNvSpPr/>
            <p:nvPr/>
          </p:nvSpPr>
          <p:spPr>
            <a:xfrm>
              <a:off x="1868208" y="2950271"/>
              <a:ext cx="9479252" cy="3694809"/>
            </a:xfrm>
            <a:prstGeom prst="rect">
              <a:avLst/>
            </a:prstGeom>
            <a:solidFill>
              <a:srgbClr val="CB6B23">
                <a:lumMod val="20000"/>
                <a:lumOff val="80000"/>
              </a:srgbClr>
            </a:solidFill>
            <a:ln>
              <a:solidFill>
                <a:srgbClr val="E3E4FB"/>
              </a:solidFill>
              <a:miter lim="4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45719" rIns="45719" anchor="ctr"/>
            <a:lstStyle/>
            <a:p>
              <a:pPr marL="0" marR="0" lvl="0" indent="0" defTabSz="91440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36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FAFABE5-BBE0-4BE9-9D37-4C32C0D958B8}"/>
                </a:ext>
              </a:extLst>
            </p:cNvPr>
            <p:cNvSpPr txBox="1"/>
            <p:nvPr/>
          </p:nvSpPr>
          <p:spPr>
            <a:xfrm>
              <a:off x="2084413" y="3093044"/>
              <a:ext cx="9114677" cy="297228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음성 데이터의 구조</a:t>
              </a:r>
              <a:r>
                <a:rPr kumimoji="0" lang="en-US" altLang="ko-KR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:</a:t>
              </a:r>
            </a:p>
            <a:p>
              <a:pPr marL="0" marR="0" lvl="0" indent="0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1. </a:t>
              </a:r>
              <a:r>
                <a:rPr kumimoji="0" lang="ko-KR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음성 파일 </a:t>
              </a:r>
              <a:r>
                <a:rPr kumimoji="0" lang="en-US" altLang="ko-KR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(Waveform)</a:t>
              </a:r>
            </a:p>
            <a:p>
              <a:pPr marL="0" marR="0" lvl="0" indent="0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2. </a:t>
              </a:r>
              <a:r>
                <a:rPr kumimoji="0" lang="ko-KR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발화 텍스트 </a:t>
              </a:r>
              <a:r>
                <a:rPr kumimoji="0" lang="en-US" altLang="ko-KR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(Utterance)</a:t>
              </a:r>
            </a:p>
            <a:p>
              <a:pPr marL="0" marR="0" lvl="0" indent="0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3. </a:t>
              </a:r>
              <a:r>
                <a:rPr kumimoji="0" lang="ko-KR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위치 정렬 </a:t>
              </a:r>
              <a:r>
                <a:rPr kumimoji="0" lang="en-US" altLang="ko-KR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(Alignment)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D44F39FB-D54D-4A09-8BC9-1A60679A2002}"/>
              </a:ext>
            </a:extLst>
          </p:cNvPr>
          <p:cNvSpPr txBox="1"/>
          <p:nvPr/>
        </p:nvSpPr>
        <p:spPr>
          <a:xfrm>
            <a:off x="1677818" y="1147755"/>
            <a:ext cx="61658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solidFill>
                  <a:srgbClr val="000000">
                    <a:lumMod val="85000"/>
                    <a:lumOff val="15000"/>
                  </a:srgb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음성 데이터의 구조</a:t>
            </a:r>
            <a:endParaRPr lang="en-US" altLang="ko-KR" sz="2400" dirty="0">
              <a:solidFill>
                <a:srgbClr val="000000">
                  <a:lumMod val="85000"/>
                  <a:lumOff val="15000"/>
                </a:srgb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A6E0CFAF-9F6E-4941-8BE3-0026CA751588}"/>
              </a:ext>
            </a:extLst>
          </p:cNvPr>
          <p:cNvGrpSpPr/>
          <p:nvPr/>
        </p:nvGrpSpPr>
        <p:grpSpPr>
          <a:xfrm>
            <a:off x="1189916" y="1147755"/>
            <a:ext cx="414168" cy="414167"/>
            <a:chOff x="686524" y="1612900"/>
            <a:chExt cx="836751" cy="836751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285F8131-1E65-4BF3-9746-564619905229}"/>
                </a:ext>
              </a:extLst>
            </p:cNvPr>
            <p:cNvSpPr/>
            <p:nvPr/>
          </p:nvSpPr>
          <p:spPr>
            <a:xfrm>
              <a:off x="686524" y="1612900"/>
              <a:ext cx="836751" cy="836751"/>
            </a:xfrm>
            <a:prstGeom prst="roundRect">
              <a:avLst>
                <a:gd name="adj" fmla="val 24920"/>
              </a:avLst>
            </a:prstGeom>
            <a:solidFill>
              <a:srgbClr val="993300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AAFC215-3BF7-446E-B6ED-A4F5DB701EC8}"/>
                </a:ext>
              </a:extLst>
            </p:cNvPr>
            <p:cNvSpPr/>
            <p:nvPr/>
          </p:nvSpPr>
          <p:spPr>
            <a:xfrm rot="2700000">
              <a:off x="914398" y="1840775"/>
              <a:ext cx="381002" cy="381000"/>
            </a:xfrm>
            <a:prstGeom prst="roundRect">
              <a:avLst>
                <a:gd name="adj" fmla="val 15341"/>
              </a:avLst>
            </a:prstGeom>
            <a:solidFill>
              <a:srgbClr val="FFFFFF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2515528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3B6A6008-BBF4-43EE-99C6-9BD380572D75}"/>
              </a:ext>
            </a:extLst>
          </p:cNvPr>
          <p:cNvGrpSpPr/>
          <p:nvPr/>
        </p:nvGrpSpPr>
        <p:grpSpPr>
          <a:xfrm>
            <a:off x="1189916" y="1147755"/>
            <a:ext cx="414168" cy="414167"/>
            <a:chOff x="686524" y="1612900"/>
            <a:chExt cx="836751" cy="836751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10135895-B401-402A-8E87-A28A08660F4A}"/>
                </a:ext>
              </a:extLst>
            </p:cNvPr>
            <p:cNvSpPr/>
            <p:nvPr/>
          </p:nvSpPr>
          <p:spPr>
            <a:xfrm>
              <a:off x="686524" y="1612900"/>
              <a:ext cx="836751" cy="836751"/>
            </a:xfrm>
            <a:prstGeom prst="roundRect">
              <a:avLst>
                <a:gd name="adj" fmla="val 24920"/>
              </a:avLst>
            </a:prstGeom>
            <a:solidFill>
              <a:srgbClr val="993300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3F9385D4-396F-4287-80C6-E333AE1AA8E8}"/>
                </a:ext>
              </a:extLst>
            </p:cNvPr>
            <p:cNvSpPr/>
            <p:nvPr/>
          </p:nvSpPr>
          <p:spPr>
            <a:xfrm rot="2700000">
              <a:off x="914398" y="1840775"/>
              <a:ext cx="381002" cy="381000"/>
            </a:xfrm>
            <a:prstGeom prst="roundRect">
              <a:avLst>
                <a:gd name="adj" fmla="val 15341"/>
              </a:avLst>
            </a:prstGeom>
            <a:solidFill>
              <a:srgbClr val="FFFFFF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A44AF095-67DA-4C84-935F-4CF4B5A3D9DE}"/>
              </a:ext>
            </a:extLst>
          </p:cNvPr>
          <p:cNvSpPr txBox="1"/>
          <p:nvPr/>
        </p:nvSpPr>
        <p:spPr>
          <a:xfrm>
            <a:off x="1677818" y="1124005"/>
            <a:ext cx="615760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srgbClr val="000000">
                    <a:lumMod val="85000"/>
                    <a:lumOff val="15000"/>
                  </a:srgb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Wav2vec 2.0 - motivation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C0102C8-857C-4C30-91CA-EA8A9C0F0914}"/>
              </a:ext>
            </a:extLst>
          </p:cNvPr>
          <p:cNvSpPr txBox="1"/>
          <p:nvPr/>
        </p:nvSpPr>
        <p:spPr>
          <a:xfrm>
            <a:off x="3046476" y="4955838"/>
            <a:ext cx="6402323" cy="971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4400">
              <a:lnSpc>
                <a:spcPct val="150000"/>
              </a:lnSpc>
            </a:pPr>
            <a:r>
              <a:rPr lang="ko-KR" altLang="en-US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어린 아이가 처음 음성을 듣고 배움을 시작할 때</a:t>
            </a:r>
            <a:r>
              <a:rPr lang="en-US" altLang="ko-KR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,</a:t>
            </a:r>
            <a:r>
              <a:rPr lang="ko-KR" altLang="en-US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</a:t>
            </a:r>
            <a:endParaRPr lang="en-US" altLang="ko-KR" sz="2000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  <a:p>
            <a:pPr algn="ctr" defTabSz="914400">
              <a:lnSpc>
                <a:spcPct val="150000"/>
              </a:lnSpc>
            </a:pPr>
            <a:r>
              <a:rPr lang="ko-KR" altLang="en-US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어떠한 방식으로 듣고 그것을 이해할까</a:t>
            </a:r>
            <a:r>
              <a:rPr lang="en-US" altLang="ko-KR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??</a:t>
            </a:r>
            <a:r>
              <a:rPr lang="ko-KR" altLang="en-US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</a:t>
            </a:r>
            <a:endParaRPr lang="en-US" altLang="ko-KR" sz="2000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49D7E64-68A4-43AF-875A-13B7C6F874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0699" y="1867819"/>
            <a:ext cx="3686455" cy="245177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A7892CC-4099-4343-87C7-1DCC2B8E89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5310" y="1867819"/>
            <a:ext cx="3686454" cy="245645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64AADEF-2439-4A7F-BE6E-8149EE442709}"/>
              </a:ext>
            </a:extLst>
          </p:cNvPr>
          <p:cNvSpPr txBox="1"/>
          <p:nvPr/>
        </p:nvSpPr>
        <p:spPr>
          <a:xfrm>
            <a:off x="7298216" y="4360531"/>
            <a:ext cx="27735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914400"/>
            <a:r>
              <a:rPr lang="en-US" altLang="ko-KR" sz="12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Joe </a:t>
            </a:r>
            <a:r>
              <a:rPr lang="en-US" altLang="ko-KR" sz="1200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Shlabotnik</a:t>
            </a:r>
            <a:r>
              <a:rPr lang="en-US" altLang="ko-KR" sz="12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, Flicker</a:t>
            </a:r>
            <a:endParaRPr lang="ko-KR" altLang="en-US" sz="1200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05BBDF3-F743-4F38-853D-D4F1CCF1BDAA}"/>
              </a:ext>
            </a:extLst>
          </p:cNvPr>
          <p:cNvSpPr txBox="1"/>
          <p:nvPr/>
        </p:nvSpPr>
        <p:spPr>
          <a:xfrm>
            <a:off x="3633926" y="4360531"/>
            <a:ext cx="18793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914400"/>
            <a:r>
              <a:rPr lang="en-US" altLang="ko-KR" sz="12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Bradley Gordon, Flicker</a:t>
            </a:r>
            <a:endParaRPr lang="ko-KR" altLang="en-US" sz="1200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915334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3B6A6008-BBF4-43EE-99C6-9BD380572D75}"/>
              </a:ext>
            </a:extLst>
          </p:cNvPr>
          <p:cNvGrpSpPr/>
          <p:nvPr/>
        </p:nvGrpSpPr>
        <p:grpSpPr>
          <a:xfrm>
            <a:off x="1189916" y="1147755"/>
            <a:ext cx="414168" cy="414167"/>
            <a:chOff x="686524" y="1612900"/>
            <a:chExt cx="836751" cy="836751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10135895-B401-402A-8E87-A28A08660F4A}"/>
                </a:ext>
              </a:extLst>
            </p:cNvPr>
            <p:cNvSpPr/>
            <p:nvPr/>
          </p:nvSpPr>
          <p:spPr>
            <a:xfrm>
              <a:off x="686524" y="1612900"/>
              <a:ext cx="836751" cy="836751"/>
            </a:xfrm>
            <a:prstGeom prst="roundRect">
              <a:avLst>
                <a:gd name="adj" fmla="val 24920"/>
              </a:avLst>
            </a:prstGeom>
            <a:solidFill>
              <a:srgbClr val="993300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3F9385D4-396F-4287-80C6-E333AE1AA8E8}"/>
                </a:ext>
              </a:extLst>
            </p:cNvPr>
            <p:cNvSpPr/>
            <p:nvPr/>
          </p:nvSpPr>
          <p:spPr>
            <a:xfrm rot="2700000">
              <a:off x="914398" y="1840775"/>
              <a:ext cx="381002" cy="381000"/>
            </a:xfrm>
            <a:prstGeom prst="roundRect">
              <a:avLst>
                <a:gd name="adj" fmla="val 15341"/>
              </a:avLst>
            </a:prstGeom>
            <a:solidFill>
              <a:srgbClr val="FFFFFF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A44AF095-67DA-4C84-935F-4CF4B5A3D9DE}"/>
              </a:ext>
            </a:extLst>
          </p:cNvPr>
          <p:cNvSpPr txBox="1"/>
          <p:nvPr/>
        </p:nvSpPr>
        <p:spPr>
          <a:xfrm>
            <a:off x="1677818" y="1117795"/>
            <a:ext cx="615760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srgbClr val="000000">
                    <a:lumMod val="85000"/>
                    <a:lumOff val="15000"/>
                  </a:srgb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Wav2vec 2.0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69967DF4-E712-4F60-AC57-5E2F8A9AEB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98" r="18144" b="18607"/>
          <a:stretch/>
        </p:blipFill>
        <p:spPr bwMode="auto">
          <a:xfrm>
            <a:off x="3653725" y="3504743"/>
            <a:ext cx="4884550" cy="2551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0E0AC52F-F749-4544-AFD9-DC017D04BD92}"/>
              </a:ext>
            </a:extLst>
          </p:cNvPr>
          <p:cNvGrpSpPr/>
          <p:nvPr/>
        </p:nvGrpSpPr>
        <p:grpSpPr>
          <a:xfrm>
            <a:off x="1604083" y="1842879"/>
            <a:ext cx="9290895" cy="1208329"/>
            <a:chOff x="1868208" y="2950271"/>
            <a:chExt cx="9479252" cy="2909957"/>
          </a:xfrm>
        </p:grpSpPr>
        <p:sp>
          <p:nvSpPr>
            <p:cNvPr id="11" name="Google Shape;215;p33">
              <a:extLst>
                <a:ext uri="{FF2B5EF4-FFF2-40B4-BE49-F238E27FC236}">
                  <a16:creationId xmlns:a16="http://schemas.microsoft.com/office/drawing/2014/main" id="{22BD69FF-9E64-4223-9EB7-E97C3C59B3CB}"/>
                </a:ext>
              </a:extLst>
            </p:cNvPr>
            <p:cNvSpPr/>
            <p:nvPr/>
          </p:nvSpPr>
          <p:spPr>
            <a:xfrm>
              <a:off x="1868208" y="2950271"/>
              <a:ext cx="9479252" cy="2909957"/>
            </a:xfrm>
            <a:prstGeom prst="rect">
              <a:avLst/>
            </a:prstGeom>
            <a:solidFill>
              <a:srgbClr val="CB6B23">
                <a:lumMod val="20000"/>
                <a:lumOff val="80000"/>
              </a:srgbClr>
            </a:solidFill>
            <a:ln>
              <a:solidFill>
                <a:srgbClr val="E3E4FB"/>
              </a:solidFill>
              <a:miter lim="4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45719" rIns="45719" anchor="ctr"/>
            <a:lstStyle/>
            <a:p>
              <a:pPr marL="0" marR="0" lvl="0" indent="0" defTabSz="91440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36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9D880C4-CE65-414C-B52A-157B94DEA62D}"/>
                </a:ext>
              </a:extLst>
            </p:cNvPr>
            <p:cNvSpPr txBox="1"/>
            <p:nvPr/>
          </p:nvSpPr>
          <p:spPr>
            <a:xfrm>
              <a:off x="2084413" y="3093044"/>
              <a:ext cx="9263047" cy="233911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음성 </a:t>
              </a:r>
              <a:r>
                <a:rPr kumimoji="0" lang="en-US" altLang="ko-KR" sz="200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wav </a:t>
              </a:r>
              <a:r>
                <a:rPr kumimoji="0" lang="ko-KR" altLang="en-US" sz="200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파일을 두 가지 특징</a:t>
              </a:r>
              <a:r>
                <a:rPr kumimoji="0" lang="en-US" altLang="ko-KR" sz="200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(feature)</a:t>
              </a:r>
              <a:r>
                <a:rPr kumimoji="0" lang="ko-KR" altLang="en-US" sz="2000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으로</a:t>
              </a:r>
              <a:r>
                <a:rPr kumimoji="0" lang="ko-KR" altLang="en-US" sz="200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 표현 </a:t>
              </a:r>
              <a:endParaRPr kumimoji="0" lang="en-US" altLang="ko-KR" sz="20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  <a:p>
              <a:pPr marL="0" marR="0" lvl="0" indent="0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000" kern="0" dirty="0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같은 위치에 있는 특징은 서로 비슷하게</a:t>
              </a:r>
              <a:r>
                <a:rPr lang="en-US" altLang="ko-KR" sz="2000" kern="0" dirty="0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,</a:t>
              </a:r>
              <a:r>
                <a:rPr lang="ko-KR" altLang="en-US" sz="2000" kern="0" dirty="0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 다른 위치에 있는 특징은 서로 안 비슷하도록 학습 </a:t>
              </a:r>
              <a:endParaRPr lang="en-US" altLang="ko-KR" sz="2000" kern="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535422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8A3DFBD5-FEA2-4599-AFAA-436A65C95187}"/>
              </a:ext>
            </a:extLst>
          </p:cNvPr>
          <p:cNvGrpSpPr/>
          <p:nvPr/>
        </p:nvGrpSpPr>
        <p:grpSpPr>
          <a:xfrm>
            <a:off x="1636979" y="1744335"/>
            <a:ext cx="9193618" cy="1347794"/>
            <a:chOff x="1868208" y="2950271"/>
            <a:chExt cx="9479252" cy="2909957"/>
          </a:xfrm>
        </p:grpSpPr>
        <p:sp>
          <p:nvSpPr>
            <p:cNvPr id="4" name="Google Shape;215;p33">
              <a:extLst>
                <a:ext uri="{FF2B5EF4-FFF2-40B4-BE49-F238E27FC236}">
                  <a16:creationId xmlns:a16="http://schemas.microsoft.com/office/drawing/2014/main" id="{735BDFD1-6866-4381-BB28-B1E6B2411ED7}"/>
                </a:ext>
              </a:extLst>
            </p:cNvPr>
            <p:cNvSpPr/>
            <p:nvPr/>
          </p:nvSpPr>
          <p:spPr>
            <a:xfrm>
              <a:off x="1868208" y="2950271"/>
              <a:ext cx="9479252" cy="2909957"/>
            </a:xfrm>
            <a:prstGeom prst="rect">
              <a:avLst/>
            </a:prstGeom>
            <a:solidFill>
              <a:srgbClr val="CB6B23">
                <a:lumMod val="20000"/>
                <a:lumOff val="80000"/>
              </a:srgbClr>
            </a:solidFill>
            <a:ln>
              <a:solidFill>
                <a:srgbClr val="E3E4FB"/>
              </a:solidFill>
              <a:miter lim="4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45719" rIns="45719" anchor="ctr"/>
            <a:lstStyle/>
            <a:p>
              <a:pPr marL="0" marR="0" lvl="0" indent="0" defTabSz="91440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36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AC4855B-0D4F-4CFE-BB80-BE9CC07B1E96}"/>
                </a:ext>
              </a:extLst>
            </p:cNvPr>
            <p:cNvSpPr txBox="1"/>
            <p:nvPr/>
          </p:nvSpPr>
          <p:spPr>
            <a:xfrm>
              <a:off x="2084413" y="3093045"/>
              <a:ext cx="9114677" cy="106763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FF505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3796F890-FEA9-4D85-BB57-A284F72C4A33}"/>
              </a:ext>
            </a:extLst>
          </p:cNvPr>
          <p:cNvGrpSpPr/>
          <p:nvPr/>
        </p:nvGrpSpPr>
        <p:grpSpPr>
          <a:xfrm>
            <a:off x="1189916" y="1147755"/>
            <a:ext cx="414168" cy="414167"/>
            <a:chOff x="686524" y="1612900"/>
            <a:chExt cx="836751" cy="836751"/>
          </a:xfrm>
        </p:grpSpPr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EA86E4B5-2752-4296-80BD-C9AD5B0A435D}"/>
                </a:ext>
              </a:extLst>
            </p:cNvPr>
            <p:cNvSpPr/>
            <p:nvPr/>
          </p:nvSpPr>
          <p:spPr>
            <a:xfrm>
              <a:off x="686524" y="1612900"/>
              <a:ext cx="836751" cy="836751"/>
            </a:xfrm>
            <a:prstGeom prst="roundRect">
              <a:avLst>
                <a:gd name="adj" fmla="val 24920"/>
              </a:avLst>
            </a:prstGeom>
            <a:solidFill>
              <a:srgbClr val="993300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74ACF92A-5DF6-44D6-A3D6-0BFEC1E0424D}"/>
                </a:ext>
              </a:extLst>
            </p:cNvPr>
            <p:cNvSpPr/>
            <p:nvPr/>
          </p:nvSpPr>
          <p:spPr>
            <a:xfrm rot="2700000">
              <a:off x="914398" y="1840775"/>
              <a:ext cx="381002" cy="381000"/>
            </a:xfrm>
            <a:prstGeom prst="roundRect">
              <a:avLst>
                <a:gd name="adj" fmla="val 15341"/>
              </a:avLst>
            </a:prstGeom>
            <a:solidFill>
              <a:srgbClr val="FFFFFF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1E475DDE-28E8-40C4-8066-08A8EA08FED1}"/>
              </a:ext>
            </a:extLst>
          </p:cNvPr>
          <p:cNvSpPr txBox="1"/>
          <p:nvPr/>
        </p:nvSpPr>
        <p:spPr>
          <a:xfrm>
            <a:off x="1677818" y="1129068"/>
            <a:ext cx="615760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srgbClr val="000000">
                    <a:lumMod val="85000"/>
                    <a:lumOff val="15000"/>
                  </a:srgb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Multi-modal AI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7D43A85-633B-47D4-B51C-4F86E66FB5E6}"/>
              </a:ext>
            </a:extLst>
          </p:cNvPr>
          <p:cNvSpPr txBox="1"/>
          <p:nvPr/>
        </p:nvSpPr>
        <p:spPr>
          <a:xfrm>
            <a:off x="1813774" y="1940152"/>
            <a:ext cx="8840028" cy="9561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FF505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멀티모달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505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FF505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AI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505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란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텍스트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,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음성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,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그리고 이미지 등 여러 </a:t>
            </a:r>
            <a:r>
              <a:rPr kumimoji="0" lang="ko-KR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모달리티를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동시에 받아들이고 이해하여 결과를 내는 인공지능 모델 혹은 방법론을 의미한다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.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16" name="object 7">
            <a:extLst>
              <a:ext uri="{FF2B5EF4-FFF2-40B4-BE49-F238E27FC236}">
                <a16:creationId xmlns:a16="http://schemas.microsoft.com/office/drawing/2014/main" id="{05FF9232-E90F-4F66-965F-470AE3644287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34490" y="3287946"/>
            <a:ext cx="1876787" cy="1407595"/>
          </a:xfrm>
          <a:prstGeom prst="rect">
            <a:avLst/>
          </a:prstGeom>
        </p:spPr>
      </p:pic>
      <p:pic>
        <p:nvPicPr>
          <p:cNvPr id="17" name="object 8">
            <a:extLst>
              <a:ext uri="{FF2B5EF4-FFF2-40B4-BE49-F238E27FC236}">
                <a16:creationId xmlns:a16="http://schemas.microsoft.com/office/drawing/2014/main" id="{1F04D03F-DEA2-47BB-9481-938600AE664D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266683" y="5061457"/>
            <a:ext cx="2666353" cy="1111664"/>
          </a:xfrm>
          <a:prstGeom prst="rect">
            <a:avLst/>
          </a:prstGeom>
        </p:spPr>
      </p:pic>
      <p:pic>
        <p:nvPicPr>
          <p:cNvPr id="18" name="object 11">
            <a:extLst>
              <a:ext uri="{FF2B5EF4-FFF2-40B4-BE49-F238E27FC236}">
                <a16:creationId xmlns:a16="http://schemas.microsoft.com/office/drawing/2014/main" id="{64502331-FD55-4BA7-BBDB-69B4C1228740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734490" y="4932715"/>
            <a:ext cx="1876779" cy="1407594"/>
          </a:xfrm>
          <a:prstGeom prst="rect">
            <a:avLst/>
          </a:prstGeom>
        </p:spPr>
      </p:pic>
      <p:pic>
        <p:nvPicPr>
          <p:cNvPr id="19" name="Picture 2" descr="Types of Scientific Articles - Publishing in the Sciences - Research Guides  at University of Michigan Library">
            <a:extLst>
              <a:ext uri="{FF2B5EF4-FFF2-40B4-BE49-F238E27FC236}">
                <a16:creationId xmlns:a16="http://schemas.microsoft.com/office/drawing/2014/main" id="{1A561BA9-C93F-4F45-A160-1676DB0745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3420" y="3287946"/>
            <a:ext cx="2065784" cy="1644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076860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3796F890-FEA9-4D85-BB57-A284F72C4A33}"/>
              </a:ext>
            </a:extLst>
          </p:cNvPr>
          <p:cNvGrpSpPr/>
          <p:nvPr/>
        </p:nvGrpSpPr>
        <p:grpSpPr>
          <a:xfrm>
            <a:off x="1189916" y="1147755"/>
            <a:ext cx="414168" cy="414167"/>
            <a:chOff x="686524" y="1612900"/>
            <a:chExt cx="836751" cy="836751"/>
          </a:xfrm>
        </p:grpSpPr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EA86E4B5-2752-4296-80BD-C9AD5B0A435D}"/>
                </a:ext>
              </a:extLst>
            </p:cNvPr>
            <p:cNvSpPr/>
            <p:nvPr/>
          </p:nvSpPr>
          <p:spPr>
            <a:xfrm>
              <a:off x="686524" y="1612900"/>
              <a:ext cx="836751" cy="836751"/>
            </a:xfrm>
            <a:prstGeom prst="roundRect">
              <a:avLst>
                <a:gd name="adj" fmla="val 24920"/>
              </a:avLst>
            </a:prstGeom>
            <a:solidFill>
              <a:srgbClr val="993300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74ACF92A-5DF6-44D6-A3D6-0BFEC1E0424D}"/>
                </a:ext>
              </a:extLst>
            </p:cNvPr>
            <p:cNvSpPr/>
            <p:nvPr/>
          </p:nvSpPr>
          <p:spPr>
            <a:xfrm rot="2700000">
              <a:off x="914398" y="1840775"/>
              <a:ext cx="381002" cy="381000"/>
            </a:xfrm>
            <a:prstGeom prst="roundRect">
              <a:avLst>
                <a:gd name="adj" fmla="val 15341"/>
              </a:avLst>
            </a:prstGeom>
            <a:solidFill>
              <a:srgbClr val="FFFFFF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1E475DDE-28E8-40C4-8066-08A8EA08FED1}"/>
              </a:ext>
            </a:extLst>
          </p:cNvPr>
          <p:cNvSpPr txBox="1"/>
          <p:nvPr/>
        </p:nvSpPr>
        <p:spPr>
          <a:xfrm>
            <a:off x="1677818" y="1124005"/>
            <a:ext cx="615760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Multi-modal AI – Image captioning</a:t>
            </a:r>
            <a:endParaRPr kumimoji="0" lang="x-none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A441DA8-8992-4CFA-AC71-66F8EF621A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380" y="2374397"/>
            <a:ext cx="5479563" cy="252638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FB79529-A847-4588-8BA6-0FEB30C62D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8878" y="2038615"/>
            <a:ext cx="5303194" cy="2680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83855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3796F890-FEA9-4D85-BB57-A284F72C4A33}"/>
              </a:ext>
            </a:extLst>
          </p:cNvPr>
          <p:cNvGrpSpPr/>
          <p:nvPr/>
        </p:nvGrpSpPr>
        <p:grpSpPr>
          <a:xfrm>
            <a:off x="1189916" y="1147755"/>
            <a:ext cx="414168" cy="414167"/>
            <a:chOff x="686524" y="1612900"/>
            <a:chExt cx="836751" cy="836751"/>
          </a:xfrm>
        </p:grpSpPr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EA86E4B5-2752-4296-80BD-C9AD5B0A435D}"/>
                </a:ext>
              </a:extLst>
            </p:cNvPr>
            <p:cNvSpPr/>
            <p:nvPr/>
          </p:nvSpPr>
          <p:spPr>
            <a:xfrm>
              <a:off x="686524" y="1612900"/>
              <a:ext cx="836751" cy="836751"/>
            </a:xfrm>
            <a:prstGeom prst="roundRect">
              <a:avLst>
                <a:gd name="adj" fmla="val 24920"/>
              </a:avLst>
            </a:prstGeom>
            <a:solidFill>
              <a:srgbClr val="993300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74ACF92A-5DF6-44D6-A3D6-0BFEC1E0424D}"/>
                </a:ext>
              </a:extLst>
            </p:cNvPr>
            <p:cNvSpPr/>
            <p:nvPr/>
          </p:nvSpPr>
          <p:spPr>
            <a:xfrm rot="2700000">
              <a:off x="914398" y="1840775"/>
              <a:ext cx="381002" cy="381000"/>
            </a:xfrm>
            <a:prstGeom prst="roundRect">
              <a:avLst>
                <a:gd name="adj" fmla="val 15341"/>
              </a:avLst>
            </a:prstGeom>
            <a:solidFill>
              <a:srgbClr val="FFFFFF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1E475DDE-28E8-40C4-8066-08A8EA08FED1}"/>
              </a:ext>
            </a:extLst>
          </p:cNvPr>
          <p:cNvSpPr txBox="1"/>
          <p:nvPr/>
        </p:nvSpPr>
        <p:spPr>
          <a:xfrm>
            <a:off x="1677818" y="1124005"/>
            <a:ext cx="893938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Multi-modal AI – VQA(visual question answering)</a:t>
            </a:r>
            <a:endParaRPr kumimoji="0" lang="x-none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67AFBA9-1158-41FC-87EA-758946D552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4909" y="1934686"/>
            <a:ext cx="9434859" cy="4316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9431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슬라이드 번호 개체 틀 3">
            <a:extLst>
              <a:ext uri="{FF2B5EF4-FFF2-40B4-BE49-F238E27FC236}">
                <a16:creationId xmlns:a16="http://schemas.microsoft.com/office/drawing/2014/main" id="{C739D293-974B-4715-9489-5738C0C935D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93500" y="4327525"/>
            <a:ext cx="698500" cy="365125"/>
          </a:xfrm>
        </p:spPr>
        <p:txBody>
          <a:bodyPr/>
          <a:lstStyle/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5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718709E-20AE-454B-8196-53990F2F28E6}"/>
              </a:ext>
            </a:extLst>
          </p:cNvPr>
          <p:cNvSpPr txBox="1"/>
          <p:nvPr/>
        </p:nvSpPr>
        <p:spPr>
          <a:xfrm>
            <a:off x="1766129" y="1144994"/>
            <a:ext cx="7430819" cy="4895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컴퓨터 비전 </a:t>
            </a:r>
            <a:r>
              <a:rPr lang="en-US" altLang="ko-KR" sz="24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(Computer Vision, CV)</a:t>
            </a:r>
            <a:endParaRPr kumimoji="0" lang="ko-Kore-KR" altLang="en-US" sz="240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EF9EE82E-98E4-43D6-8CDF-9861677693A9}"/>
              </a:ext>
            </a:extLst>
          </p:cNvPr>
          <p:cNvGrpSpPr/>
          <p:nvPr/>
        </p:nvGrpSpPr>
        <p:grpSpPr>
          <a:xfrm>
            <a:off x="1189916" y="1147755"/>
            <a:ext cx="414168" cy="414167"/>
            <a:chOff x="686524" y="1612900"/>
            <a:chExt cx="836751" cy="836751"/>
          </a:xfrm>
        </p:grpSpPr>
        <p:sp>
          <p:nvSpPr>
            <p:cNvPr id="83" name="사각형: 둥근 모서리 82">
              <a:extLst>
                <a:ext uri="{FF2B5EF4-FFF2-40B4-BE49-F238E27FC236}">
                  <a16:creationId xmlns:a16="http://schemas.microsoft.com/office/drawing/2014/main" id="{4DE83581-CA98-4F9E-9D69-684EF23AB085}"/>
                </a:ext>
              </a:extLst>
            </p:cNvPr>
            <p:cNvSpPr/>
            <p:nvPr/>
          </p:nvSpPr>
          <p:spPr>
            <a:xfrm>
              <a:off x="686524" y="1612900"/>
              <a:ext cx="836751" cy="836751"/>
            </a:xfrm>
            <a:prstGeom prst="roundRect">
              <a:avLst>
                <a:gd name="adj" fmla="val 24920"/>
              </a:avLst>
            </a:prstGeom>
            <a:solidFill>
              <a:srgbClr val="993300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85" name="사각형: 둥근 모서리 84">
              <a:extLst>
                <a:ext uri="{FF2B5EF4-FFF2-40B4-BE49-F238E27FC236}">
                  <a16:creationId xmlns:a16="http://schemas.microsoft.com/office/drawing/2014/main" id="{6B7C55BD-2310-4BF4-A392-A977374892DD}"/>
                </a:ext>
              </a:extLst>
            </p:cNvPr>
            <p:cNvSpPr/>
            <p:nvPr/>
          </p:nvSpPr>
          <p:spPr>
            <a:xfrm rot="2700000">
              <a:off x="914398" y="1840775"/>
              <a:ext cx="381002" cy="381000"/>
            </a:xfrm>
            <a:prstGeom prst="roundRect">
              <a:avLst>
                <a:gd name="adj" fmla="val 15341"/>
              </a:avLst>
            </a:prstGeom>
            <a:solidFill>
              <a:srgbClr val="FFFFFF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5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0" name="Google Shape;215;p33">
            <a:extLst>
              <a:ext uri="{FF2B5EF4-FFF2-40B4-BE49-F238E27FC236}">
                <a16:creationId xmlns:a16="http://schemas.microsoft.com/office/drawing/2014/main" id="{DD664146-C528-4FA1-8C80-3DE53857759A}"/>
              </a:ext>
            </a:extLst>
          </p:cNvPr>
          <p:cNvSpPr/>
          <p:nvPr/>
        </p:nvSpPr>
        <p:spPr>
          <a:xfrm>
            <a:off x="1797631" y="1802623"/>
            <a:ext cx="9219620" cy="1379766"/>
          </a:xfrm>
          <a:prstGeom prst="rect">
            <a:avLst/>
          </a:prstGeom>
          <a:solidFill>
            <a:srgbClr val="CB6B23">
              <a:lumMod val="20000"/>
              <a:lumOff val="80000"/>
            </a:srgbClr>
          </a:solidFill>
          <a:ln>
            <a:solidFill>
              <a:srgbClr val="E3E4FB"/>
            </a:solidFill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0000" rIns="45719" anchor="ctr"/>
          <a:lstStyle/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b="1" kern="0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인간의 시각</a:t>
            </a:r>
            <a:r>
              <a:rPr lang="ko-KR" altLang="en-US" sz="24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에 해당하는 기능을 컴퓨터와 같은 기계로 모사할 수 있도록 연구하고 이를 구현하는 인공지능의 주요 분야 중 하나</a:t>
            </a:r>
            <a:endParaRPr kumimoji="0" lang="ko-Kore-KR" altLang="en-US" sz="240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320036A-9B0B-4314-A633-2777514BA3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6583" y="3350461"/>
            <a:ext cx="4198834" cy="2799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64293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3796F890-FEA9-4D85-BB57-A284F72C4A33}"/>
              </a:ext>
            </a:extLst>
          </p:cNvPr>
          <p:cNvGrpSpPr/>
          <p:nvPr/>
        </p:nvGrpSpPr>
        <p:grpSpPr>
          <a:xfrm>
            <a:off x="1189916" y="1147755"/>
            <a:ext cx="414168" cy="414167"/>
            <a:chOff x="686524" y="1612900"/>
            <a:chExt cx="836751" cy="836751"/>
          </a:xfrm>
        </p:grpSpPr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EA86E4B5-2752-4296-80BD-C9AD5B0A435D}"/>
                </a:ext>
              </a:extLst>
            </p:cNvPr>
            <p:cNvSpPr/>
            <p:nvPr/>
          </p:nvSpPr>
          <p:spPr>
            <a:xfrm>
              <a:off x="686524" y="1612900"/>
              <a:ext cx="836751" cy="836751"/>
            </a:xfrm>
            <a:prstGeom prst="roundRect">
              <a:avLst>
                <a:gd name="adj" fmla="val 24920"/>
              </a:avLst>
            </a:prstGeom>
            <a:solidFill>
              <a:srgbClr val="993300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74ACF92A-5DF6-44D6-A3D6-0BFEC1E0424D}"/>
                </a:ext>
              </a:extLst>
            </p:cNvPr>
            <p:cNvSpPr/>
            <p:nvPr/>
          </p:nvSpPr>
          <p:spPr>
            <a:xfrm rot="2700000">
              <a:off x="914398" y="1840775"/>
              <a:ext cx="381002" cy="381000"/>
            </a:xfrm>
            <a:prstGeom prst="roundRect">
              <a:avLst>
                <a:gd name="adj" fmla="val 15341"/>
              </a:avLst>
            </a:prstGeom>
            <a:solidFill>
              <a:srgbClr val="FFFFFF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1E475DDE-28E8-40C4-8066-08A8EA08FED1}"/>
              </a:ext>
            </a:extLst>
          </p:cNvPr>
          <p:cNvSpPr txBox="1"/>
          <p:nvPr/>
        </p:nvSpPr>
        <p:spPr>
          <a:xfrm>
            <a:off x="1677818" y="1124005"/>
            <a:ext cx="893938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Multi-modal AI – VQA(visual question answering)</a:t>
            </a:r>
            <a:endParaRPr kumimoji="0" lang="x-none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06C1B7D-A173-47F8-A4AB-2208279DDC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609" y="1837806"/>
            <a:ext cx="11796782" cy="3182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89486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3796F890-FEA9-4D85-BB57-A284F72C4A33}"/>
              </a:ext>
            </a:extLst>
          </p:cNvPr>
          <p:cNvGrpSpPr/>
          <p:nvPr/>
        </p:nvGrpSpPr>
        <p:grpSpPr>
          <a:xfrm>
            <a:off x="1189916" y="1147755"/>
            <a:ext cx="414168" cy="414167"/>
            <a:chOff x="686524" y="1612900"/>
            <a:chExt cx="836751" cy="836751"/>
          </a:xfrm>
        </p:grpSpPr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EA86E4B5-2752-4296-80BD-C9AD5B0A435D}"/>
                </a:ext>
              </a:extLst>
            </p:cNvPr>
            <p:cNvSpPr/>
            <p:nvPr/>
          </p:nvSpPr>
          <p:spPr>
            <a:xfrm>
              <a:off x="686524" y="1612900"/>
              <a:ext cx="836751" cy="836751"/>
            </a:xfrm>
            <a:prstGeom prst="roundRect">
              <a:avLst>
                <a:gd name="adj" fmla="val 24920"/>
              </a:avLst>
            </a:prstGeom>
            <a:solidFill>
              <a:srgbClr val="993300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74ACF92A-5DF6-44D6-A3D6-0BFEC1E0424D}"/>
                </a:ext>
              </a:extLst>
            </p:cNvPr>
            <p:cNvSpPr/>
            <p:nvPr/>
          </p:nvSpPr>
          <p:spPr>
            <a:xfrm rot="2700000">
              <a:off x="914398" y="1840775"/>
              <a:ext cx="381002" cy="381000"/>
            </a:xfrm>
            <a:prstGeom prst="roundRect">
              <a:avLst>
                <a:gd name="adj" fmla="val 15341"/>
              </a:avLst>
            </a:prstGeom>
            <a:solidFill>
              <a:srgbClr val="FFFFFF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1E475DDE-28E8-40C4-8066-08A8EA08FED1}"/>
              </a:ext>
            </a:extLst>
          </p:cNvPr>
          <p:cNvSpPr txBox="1"/>
          <p:nvPr/>
        </p:nvSpPr>
        <p:spPr>
          <a:xfrm>
            <a:off x="1677818" y="1124005"/>
            <a:ext cx="615760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Multi-modal AI – Text </a:t>
            </a:r>
            <a:r>
              <a:rPr lang="en-US" altLang="en-US" sz="2400" dirty="0">
                <a:solidFill>
                  <a:srgbClr val="000000">
                    <a:lumMod val="85000"/>
                    <a:lumOff val="15000"/>
                  </a:srgb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T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o Image</a:t>
            </a:r>
            <a:endParaRPr kumimoji="0" lang="x-none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F1E9556-445E-4754-9D4C-A9A8B27D995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3059" y="1909314"/>
            <a:ext cx="7605882" cy="4040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78006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3796F890-FEA9-4D85-BB57-A284F72C4A33}"/>
              </a:ext>
            </a:extLst>
          </p:cNvPr>
          <p:cNvGrpSpPr/>
          <p:nvPr/>
        </p:nvGrpSpPr>
        <p:grpSpPr>
          <a:xfrm>
            <a:off x="1189916" y="1147755"/>
            <a:ext cx="414168" cy="414167"/>
            <a:chOff x="686524" y="1612900"/>
            <a:chExt cx="836751" cy="836751"/>
          </a:xfrm>
        </p:grpSpPr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EA86E4B5-2752-4296-80BD-C9AD5B0A435D}"/>
                </a:ext>
              </a:extLst>
            </p:cNvPr>
            <p:cNvSpPr/>
            <p:nvPr/>
          </p:nvSpPr>
          <p:spPr>
            <a:xfrm>
              <a:off x="686524" y="1612900"/>
              <a:ext cx="836751" cy="836751"/>
            </a:xfrm>
            <a:prstGeom prst="roundRect">
              <a:avLst>
                <a:gd name="adj" fmla="val 24920"/>
              </a:avLst>
            </a:prstGeom>
            <a:solidFill>
              <a:srgbClr val="993300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74ACF92A-5DF6-44D6-A3D6-0BFEC1E0424D}"/>
                </a:ext>
              </a:extLst>
            </p:cNvPr>
            <p:cNvSpPr/>
            <p:nvPr/>
          </p:nvSpPr>
          <p:spPr>
            <a:xfrm rot="2700000">
              <a:off x="914398" y="1840775"/>
              <a:ext cx="381002" cy="381000"/>
            </a:xfrm>
            <a:prstGeom prst="roundRect">
              <a:avLst>
                <a:gd name="adj" fmla="val 15341"/>
              </a:avLst>
            </a:prstGeom>
            <a:solidFill>
              <a:srgbClr val="FFFFFF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1E475DDE-28E8-40C4-8066-08A8EA08FED1}"/>
              </a:ext>
            </a:extLst>
          </p:cNvPr>
          <p:cNvSpPr txBox="1"/>
          <p:nvPr/>
        </p:nvSpPr>
        <p:spPr>
          <a:xfrm>
            <a:off x="1677818" y="1124005"/>
            <a:ext cx="615760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srgbClr val="000000">
                    <a:lumMod val="85000"/>
                    <a:lumOff val="15000"/>
                  </a:srgb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Multi-modal AI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E4F9CFB-6D1F-4683-9C60-50DD12C401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7818" y="1814444"/>
            <a:ext cx="7583614" cy="412915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A57E711-6844-46BD-8E6E-0E4966946353}"/>
              </a:ext>
            </a:extLst>
          </p:cNvPr>
          <p:cNvSpPr txBox="1"/>
          <p:nvPr/>
        </p:nvSpPr>
        <p:spPr>
          <a:xfrm>
            <a:off x="834370" y="5943600"/>
            <a:ext cx="118656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/>
            <a:r>
              <a:rPr lang="ko-KR" altLang="en-US" dirty="0" err="1">
                <a:solidFill>
                  <a:srgbClr val="000000"/>
                </a:solidFill>
                <a:latin typeface="Constantia"/>
              </a:rPr>
              <a:t>https</a:t>
            </a:r>
            <a:r>
              <a:rPr lang="ko-KR" altLang="en-US" dirty="0">
                <a:solidFill>
                  <a:srgbClr val="000000"/>
                </a:solidFill>
                <a:latin typeface="Constantia"/>
              </a:rPr>
              <a:t>://</a:t>
            </a:r>
            <a:r>
              <a:rPr lang="ko-KR" altLang="en-US" dirty="0" err="1">
                <a:solidFill>
                  <a:srgbClr val="000000"/>
                </a:solidFill>
                <a:latin typeface="Constantia"/>
              </a:rPr>
              <a:t>www.theverge.com</a:t>
            </a:r>
            <a:r>
              <a:rPr lang="ko-KR" altLang="en-US" dirty="0">
                <a:solidFill>
                  <a:srgbClr val="000000"/>
                </a:solidFill>
                <a:latin typeface="Constantia"/>
              </a:rPr>
              <a:t>/2022/9/29/23378210/</a:t>
            </a:r>
            <a:r>
              <a:rPr lang="ko-KR" altLang="en-US" dirty="0" err="1">
                <a:solidFill>
                  <a:srgbClr val="000000"/>
                </a:solidFill>
                <a:latin typeface="Constantia"/>
              </a:rPr>
              <a:t>meta-text-to-video-ai-generation-make-a-video-model-dall-e</a:t>
            </a:r>
            <a:endParaRPr lang="ko-KR" altLang="en-US" dirty="0">
              <a:solidFill>
                <a:srgbClr val="000000"/>
              </a:solidFill>
              <a:latin typeface="Constantia"/>
            </a:endParaRPr>
          </a:p>
        </p:txBody>
      </p:sp>
    </p:spTree>
    <p:extLst>
      <p:ext uri="{BB962C8B-B14F-4D97-AF65-F5344CB8AC3E}">
        <p14:creationId xmlns:p14="http://schemas.microsoft.com/office/powerpoint/2010/main" val="234562688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3796F890-FEA9-4D85-BB57-A284F72C4A33}"/>
              </a:ext>
            </a:extLst>
          </p:cNvPr>
          <p:cNvGrpSpPr/>
          <p:nvPr/>
        </p:nvGrpSpPr>
        <p:grpSpPr>
          <a:xfrm>
            <a:off x="1189916" y="1147755"/>
            <a:ext cx="414168" cy="414167"/>
            <a:chOff x="686524" y="1612900"/>
            <a:chExt cx="836751" cy="836751"/>
          </a:xfrm>
        </p:grpSpPr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EA86E4B5-2752-4296-80BD-C9AD5B0A435D}"/>
                </a:ext>
              </a:extLst>
            </p:cNvPr>
            <p:cNvSpPr/>
            <p:nvPr/>
          </p:nvSpPr>
          <p:spPr>
            <a:xfrm>
              <a:off x="686524" y="1612900"/>
              <a:ext cx="836751" cy="836751"/>
            </a:xfrm>
            <a:prstGeom prst="roundRect">
              <a:avLst>
                <a:gd name="adj" fmla="val 24920"/>
              </a:avLst>
            </a:prstGeom>
            <a:solidFill>
              <a:srgbClr val="993300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74ACF92A-5DF6-44D6-A3D6-0BFEC1E0424D}"/>
                </a:ext>
              </a:extLst>
            </p:cNvPr>
            <p:cNvSpPr/>
            <p:nvPr/>
          </p:nvSpPr>
          <p:spPr>
            <a:xfrm rot="2700000">
              <a:off x="914398" y="1840775"/>
              <a:ext cx="381002" cy="381000"/>
            </a:xfrm>
            <a:prstGeom prst="roundRect">
              <a:avLst>
                <a:gd name="adj" fmla="val 15341"/>
              </a:avLst>
            </a:prstGeom>
            <a:solidFill>
              <a:srgbClr val="FFFFFF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1E475DDE-28E8-40C4-8066-08A8EA08FED1}"/>
              </a:ext>
            </a:extLst>
          </p:cNvPr>
          <p:cNvSpPr txBox="1"/>
          <p:nvPr/>
        </p:nvSpPr>
        <p:spPr>
          <a:xfrm>
            <a:off x="1677818" y="1147755"/>
            <a:ext cx="615760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srgbClr val="000000">
                    <a:lumMod val="85000"/>
                    <a:lumOff val="15000"/>
                  </a:srgb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CLIP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7D0067DB-A62F-4F78-97C3-A076122FCBF6}"/>
              </a:ext>
            </a:extLst>
          </p:cNvPr>
          <p:cNvGrpSpPr/>
          <p:nvPr/>
        </p:nvGrpSpPr>
        <p:grpSpPr>
          <a:xfrm>
            <a:off x="1530349" y="1845615"/>
            <a:ext cx="9559183" cy="1113245"/>
            <a:chOff x="1803284" y="3334354"/>
            <a:chExt cx="18027286" cy="2118592"/>
          </a:xfrm>
        </p:grpSpPr>
        <p:sp>
          <p:nvSpPr>
            <p:cNvPr id="11" name="Google Shape;215;p33">
              <a:extLst>
                <a:ext uri="{FF2B5EF4-FFF2-40B4-BE49-F238E27FC236}">
                  <a16:creationId xmlns:a16="http://schemas.microsoft.com/office/drawing/2014/main" id="{AEA2F16E-E2E1-4CB3-99E8-BEA75BF60823}"/>
                </a:ext>
              </a:extLst>
            </p:cNvPr>
            <p:cNvSpPr/>
            <p:nvPr/>
          </p:nvSpPr>
          <p:spPr>
            <a:xfrm>
              <a:off x="1803284" y="3334354"/>
              <a:ext cx="18027286" cy="2118592"/>
            </a:xfrm>
            <a:prstGeom prst="rect">
              <a:avLst/>
            </a:prstGeom>
            <a:solidFill>
              <a:srgbClr val="CB6B23">
                <a:lumMod val="20000"/>
                <a:lumOff val="80000"/>
              </a:srgbClr>
            </a:solidFill>
            <a:ln>
              <a:solidFill>
                <a:srgbClr val="E3E4FB"/>
              </a:solidFill>
              <a:miter lim="4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45719" rIns="45719" anchor="ctr"/>
            <a:lstStyle/>
            <a:p>
              <a:pPr marL="0" marR="0" lvl="0" indent="0" defTabSz="91440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20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3D57B39-592C-4FDB-A732-CD5AC652E1E6}"/>
                </a:ext>
              </a:extLst>
            </p:cNvPr>
            <p:cNvSpPr txBox="1"/>
            <p:nvPr/>
          </p:nvSpPr>
          <p:spPr>
            <a:xfrm>
              <a:off x="2139812" y="3476448"/>
              <a:ext cx="17148313" cy="49449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Times New Roman" panose="02020603050405020304" pitchFamily="18" charset="0"/>
                </a:rPr>
                <a:t>OpenAI</a:t>
              </a:r>
              <a:r>
                <a:rPr kumimoji="0" lang="ko-KR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Times New Roman" panose="02020603050405020304" pitchFamily="18" charset="0"/>
                </a:rPr>
                <a:t> 에서 발표한 </a:t>
              </a:r>
              <a:r>
                <a:rPr kumimoji="0" lang="en-US" altLang="ko-KR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Times New Roman" panose="02020603050405020304" pitchFamily="18" charset="0"/>
                </a:rPr>
                <a:t>multi-modal representation </a:t>
              </a:r>
              <a:r>
                <a:rPr kumimoji="0" lang="ko-KR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Times New Roman" panose="02020603050405020304" pitchFamily="18" charset="0"/>
                </a:rPr>
                <a:t>모델로 텍스트와 이미지를 인풋으로 받아 하나의 공간에 </a:t>
              </a:r>
              <a:r>
                <a:rPr kumimoji="0" lang="ko-KR" altLang="en-US" sz="20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Times New Roman" panose="02020603050405020304" pitchFamily="18" charset="0"/>
                </a:rPr>
                <a:t>매핑시킨다</a:t>
              </a:r>
              <a:r>
                <a:rPr kumimoji="0" lang="en-US" altLang="ko-KR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Times New Roman" panose="02020603050405020304" pitchFamily="18" charset="0"/>
                </a:rPr>
                <a:t>.</a:t>
              </a:r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BC2BA022-A206-41E7-A7FF-DDF92EA98D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4087" y="3033525"/>
            <a:ext cx="4662515" cy="3239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96752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3796F890-FEA9-4D85-BB57-A284F72C4A33}"/>
              </a:ext>
            </a:extLst>
          </p:cNvPr>
          <p:cNvGrpSpPr/>
          <p:nvPr/>
        </p:nvGrpSpPr>
        <p:grpSpPr>
          <a:xfrm>
            <a:off x="1189916" y="1147755"/>
            <a:ext cx="414168" cy="414167"/>
            <a:chOff x="686524" y="1612900"/>
            <a:chExt cx="836751" cy="836751"/>
          </a:xfrm>
        </p:grpSpPr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EA86E4B5-2752-4296-80BD-C9AD5B0A435D}"/>
                </a:ext>
              </a:extLst>
            </p:cNvPr>
            <p:cNvSpPr/>
            <p:nvPr/>
          </p:nvSpPr>
          <p:spPr>
            <a:xfrm>
              <a:off x="686524" y="1612900"/>
              <a:ext cx="836751" cy="836751"/>
            </a:xfrm>
            <a:prstGeom prst="roundRect">
              <a:avLst>
                <a:gd name="adj" fmla="val 24920"/>
              </a:avLst>
            </a:prstGeom>
            <a:solidFill>
              <a:srgbClr val="993300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74ACF92A-5DF6-44D6-A3D6-0BFEC1E0424D}"/>
                </a:ext>
              </a:extLst>
            </p:cNvPr>
            <p:cNvSpPr/>
            <p:nvPr/>
          </p:nvSpPr>
          <p:spPr>
            <a:xfrm rot="2700000">
              <a:off x="914398" y="1840775"/>
              <a:ext cx="381002" cy="381000"/>
            </a:xfrm>
            <a:prstGeom prst="roundRect">
              <a:avLst>
                <a:gd name="adj" fmla="val 15341"/>
              </a:avLst>
            </a:prstGeom>
            <a:solidFill>
              <a:srgbClr val="FFFFFF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1E475DDE-28E8-40C4-8066-08A8EA08FED1}"/>
              </a:ext>
            </a:extLst>
          </p:cNvPr>
          <p:cNvSpPr txBox="1"/>
          <p:nvPr/>
        </p:nvSpPr>
        <p:spPr>
          <a:xfrm>
            <a:off x="1677818" y="1147755"/>
            <a:ext cx="615760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srgbClr val="000000">
                    <a:lumMod val="85000"/>
                    <a:lumOff val="15000"/>
                  </a:srgb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CLIP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7D0067DB-A62F-4F78-97C3-A076122FCBF6}"/>
              </a:ext>
            </a:extLst>
          </p:cNvPr>
          <p:cNvGrpSpPr/>
          <p:nvPr/>
        </p:nvGrpSpPr>
        <p:grpSpPr>
          <a:xfrm>
            <a:off x="1530349" y="1845615"/>
            <a:ext cx="9559183" cy="1026981"/>
            <a:chOff x="1803284" y="3334354"/>
            <a:chExt cx="18027286" cy="2118592"/>
          </a:xfrm>
        </p:grpSpPr>
        <p:sp>
          <p:nvSpPr>
            <p:cNvPr id="11" name="Google Shape;215;p33">
              <a:extLst>
                <a:ext uri="{FF2B5EF4-FFF2-40B4-BE49-F238E27FC236}">
                  <a16:creationId xmlns:a16="http://schemas.microsoft.com/office/drawing/2014/main" id="{AEA2F16E-E2E1-4CB3-99E8-BEA75BF60823}"/>
                </a:ext>
              </a:extLst>
            </p:cNvPr>
            <p:cNvSpPr/>
            <p:nvPr/>
          </p:nvSpPr>
          <p:spPr>
            <a:xfrm>
              <a:off x="1803284" y="3334354"/>
              <a:ext cx="18027286" cy="2118592"/>
            </a:xfrm>
            <a:prstGeom prst="rect">
              <a:avLst/>
            </a:prstGeom>
            <a:solidFill>
              <a:srgbClr val="CB6B23">
                <a:lumMod val="20000"/>
                <a:lumOff val="80000"/>
              </a:srgbClr>
            </a:solidFill>
            <a:ln>
              <a:solidFill>
                <a:srgbClr val="E3E4FB"/>
              </a:solidFill>
              <a:miter lim="4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45719" rIns="45719" anchor="ctr"/>
            <a:lstStyle/>
            <a:p>
              <a:pPr marL="0" marR="0" lvl="0" indent="0" defTabSz="91440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20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3D57B39-592C-4FDB-A732-CD5AC652E1E6}"/>
                </a:ext>
              </a:extLst>
            </p:cNvPr>
            <p:cNvSpPr txBox="1"/>
            <p:nvPr/>
          </p:nvSpPr>
          <p:spPr>
            <a:xfrm>
              <a:off x="2139812" y="3476447"/>
              <a:ext cx="17148313" cy="94106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endParaRPr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BC2BA022-A206-41E7-A7FF-DDF92EA98D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4087" y="3033525"/>
            <a:ext cx="4662515" cy="323953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504439E-2684-464D-9AAC-38A85AA85737}"/>
              </a:ext>
            </a:extLst>
          </p:cNvPr>
          <p:cNvSpPr txBox="1"/>
          <p:nvPr/>
        </p:nvSpPr>
        <p:spPr>
          <a:xfrm>
            <a:off x="1700354" y="1845615"/>
            <a:ext cx="9389177" cy="8697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한 쌍의 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(image - text) input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은 가까운 공간에 매핑 되게끔 유도하고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,</a:t>
            </a:r>
            <a:b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</a:b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나머지 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negative samples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는 먼 공간에 매핑 되도록 </a:t>
            </a:r>
            <a:r>
              <a:rPr kumimoji="0" lang="ko-KR" altLang="en-US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패널티를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 주며 학습된다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40830306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슬라이드 번호 개체 틀 3">
            <a:extLst>
              <a:ext uri="{FF2B5EF4-FFF2-40B4-BE49-F238E27FC236}">
                <a16:creationId xmlns:a16="http://schemas.microsoft.com/office/drawing/2014/main" id="{C739D293-974B-4715-9489-5738C0C935D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93500" y="4327525"/>
            <a:ext cx="698500" cy="365125"/>
          </a:xfrm>
        </p:spPr>
        <p:txBody>
          <a:bodyPr/>
          <a:lstStyle/>
          <a:p>
            <a:pPr algn="l"/>
            <a:fld id="{B0140D06-49F2-4D5F-BE5A-4D36BC1CD237}" type="slidenum">
              <a:rPr lang="ko-KR" altLang="en-US" sz="110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55</a:t>
            </a:fld>
            <a:endParaRPr lang="ko-KR" altLang="en-US" sz="11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718709E-20AE-454B-8196-53990F2F28E6}"/>
              </a:ext>
            </a:extLst>
          </p:cNvPr>
          <p:cNvSpPr txBox="1"/>
          <p:nvPr/>
        </p:nvSpPr>
        <p:spPr>
          <a:xfrm>
            <a:off x="1766129" y="1144994"/>
            <a:ext cx="7430819" cy="4895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강화학습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(Reinforcement Learning)</a:t>
            </a:r>
            <a:endParaRPr kumimoji="0" lang="ko-Kore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EF9EE82E-98E4-43D6-8CDF-9861677693A9}"/>
              </a:ext>
            </a:extLst>
          </p:cNvPr>
          <p:cNvGrpSpPr/>
          <p:nvPr/>
        </p:nvGrpSpPr>
        <p:grpSpPr>
          <a:xfrm>
            <a:off x="1189916" y="1147755"/>
            <a:ext cx="414168" cy="414167"/>
            <a:chOff x="686524" y="1612900"/>
            <a:chExt cx="836751" cy="836751"/>
          </a:xfrm>
        </p:grpSpPr>
        <p:sp>
          <p:nvSpPr>
            <p:cNvPr id="83" name="사각형: 둥근 모서리 82">
              <a:extLst>
                <a:ext uri="{FF2B5EF4-FFF2-40B4-BE49-F238E27FC236}">
                  <a16:creationId xmlns:a16="http://schemas.microsoft.com/office/drawing/2014/main" id="{4DE83581-CA98-4F9E-9D69-684EF23AB085}"/>
                </a:ext>
              </a:extLst>
            </p:cNvPr>
            <p:cNvSpPr/>
            <p:nvPr/>
          </p:nvSpPr>
          <p:spPr>
            <a:xfrm>
              <a:off x="686524" y="1612900"/>
              <a:ext cx="836751" cy="836751"/>
            </a:xfrm>
            <a:prstGeom prst="roundRect">
              <a:avLst>
                <a:gd name="adj" fmla="val 24920"/>
              </a:avLst>
            </a:prstGeom>
            <a:solidFill>
              <a:srgbClr val="993300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85" name="사각형: 둥근 모서리 84">
              <a:extLst>
                <a:ext uri="{FF2B5EF4-FFF2-40B4-BE49-F238E27FC236}">
                  <a16:creationId xmlns:a16="http://schemas.microsoft.com/office/drawing/2014/main" id="{6B7C55BD-2310-4BF4-A392-A977374892DD}"/>
                </a:ext>
              </a:extLst>
            </p:cNvPr>
            <p:cNvSpPr/>
            <p:nvPr/>
          </p:nvSpPr>
          <p:spPr>
            <a:xfrm rot="2700000">
              <a:off x="914398" y="1840775"/>
              <a:ext cx="381002" cy="381000"/>
            </a:xfrm>
            <a:prstGeom prst="roundRect">
              <a:avLst>
                <a:gd name="adj" fmla="val 15341"/>
              </a:avLst>
            </a:prstGeom>
            <a:solidFill>
              <a:srgbClr val="FFFFFF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sp>
        <p:nvSpPr>
          <p:cNvPr id="93" name="슬라이드 번호 개체 틀 3">
            <a:extLst>
              <a:ext uri="{FF2B5EF4-FFF2-40B4-BE49-F238E27FC236}">
                <a16:creationId xmlns:a16="http://schemas.microsoft.com/office/drawing/2014/main" id="{73950EBF-F543-4965-94A3-89539C81673A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55</a:t>
            </a:fld>
            <a:endParaRPr lang="ko-KR" altLang="en-US" sz="11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393F701-FC0D-4155-BDCA-DD74EDF7669C}"/>
              </a:ext>
            </a:extLst>
          </p:cNvPr>
          <p:cNvSpPr/>
          <p:nvPr/>
        </p:nvSpPr>
        <p:spPr>
          <a:xfrm>
            <a:off x="1766129" y="1597100"/>
            <a:ext cx="11284032" cy="16829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>
              <a:lnSpc>
                <a:spcPct val="150000"/>
              </a:lnSpc>
              <a:defRPr/>
            </a:pPr>
            <a:r>
              <a:rPr lang="en-US" altLang="ko-KR" sz="24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- </a:t>
            </a:r>
            <a:r>
              <a:rPr lang="ko-KR" altLang="en-US" sz="24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어떤 상황에서 어떤 행동을 취하였는가</a:t>
            </a:r>
            <a:r>
              <a:rPr lang="en-US" altLang="ko-KR" sz="24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?</a:t>
            </a:r>
          </a:p>
          <a:p>
            <a:pPr defTabSz="914400">
              <a:lnSpc>
                <a:spcPct val="150000"/>
              </a:lnSpc>
              <a:defRPr/>
            </a:pPr>
            <a:r>
              <a:rPr lang="en-US" altLang="ko-KR" sz="24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- </a:t>
            </a:r>
            <a:r>
              <a:rPr lang="ko-KR" altLang="en-US" sz="24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보상을 얼마나 받았는가</a:t>
            </a:r>
            <a:r>
              <a:rPr lang="en-US" altLang="ko-KR" sz="24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?</a:t>
            </a:r>
          </a:p>
          <a:p>
            <a:pPr defTabSz="914400">
              <a:lnSpc>
                <a:spcPct val="150000"/>
              </a:lnSpc>
              <a:defRPr/>
            </a:pPr>
            <a:r>
              <a:rPr lang="en-US" altLang="ko-KR" sz="24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  -&gt; </a:t>
            </a:r>
            <a:r>
              <a:rPr lang="ko-KR" altLang="en-US" sz="24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어떤 행동을 해야 보상을 많이 받는가를 학습함</a:t>
            </a:r>
          </a:p>
        </p:txBody>
      </p:sp>
      <p:pic>
        <p:nvPicPr>
          <p:cNvPr id="10" name="Picture 2" descr="http://solarisailab.com/wp-content/uploads/2015/11/%EA%B0%95%ED%99%94%ED%95%99%EC%8A%B5.jpg">
            <a:extLst>
              <a:ext uri="{FF2B5EF4-FFF2-40B4-BE49-F238E27FC236}">
                <a16:creationId xmlns:a16="http://schemas.microsoft.com/office/drawing/2014/main" id="{FC4363DE-3FA7-45AA-ACCA-DDD77B9A60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700"/>
          <a:stretch/>
        </p:blipFill>
        <p:spPr bwMode="auto">
          <a:xfrm>
            <a:off x="1766129" y="3493106"/>
            <a:ext cx="8720288" cy="2426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446863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슬라이드 번호 개체 틀 3">
            <a:extLst>
              <a:ext uri="{FF2B5EF4-FFF2-40B4-BE49-F238E27FC236}">
                <a16:creationId xmlns:a16="http://schemas.microsoft.com/office/drawing/2014/main" id="{C739D293-974B-4715-9489-5738C0C935D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93500" y="4327525"/>
            <a:ext cx="698500" cy="365125"/>
          </a:xfrm>
        </p:spPr>
        <p:txBody>
          <a:bodyPr/>
          <a:lstStyle/>
          <a:p>
            <a:pPr algn="l"/>
            <a:fld id="{B0140D06-49F2-4D5F-BE5A-4D36BC1CD237}" type="slidenum">
              <a:rPr lang="ko-KR" altLang="en-US" sz="110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56</a:t>
            </a:fld>
            <a:endParaRPr lang="ko-KR" altLang="en-US" sz="11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718709E-20AE-454B-8196-53990F2F28E6}"/>
              </a:ext>
            </a:extLst>
          </p:cNvPr>
          <p:cNvSpPr txBox="1"/>
          <p:nvPr/>
        </p:nvSpPr>
        <p:spPr>
          <a:xfrm>
            <a:off x="1766129" y="1144994"/>
            <a:ext cx="7430819" cy="4895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강화학습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(Reinforcement Learning)</a:t>
            </a:r>
            <a:endParaRPr kumimoji="0" lang="ko-Kore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EF9EE82E-98E4-43D6-8CDF-9861677693A9}"/>
              </a:ext>
            </a:extLst>
          </p:cNvPr>
          <p:cNvGrpSpPr/>
          <p:nvPr/>
        </p:nvGrpSpPr>
        <p:grpSpPr>
          <a:xfrm>
            <a:off x="1189916" y="1147755"/>
            <a:ext cx="414168" cy="414167"/>
            <a:chOff x="686524" y="1612900"/>
            <a:chExt cx="836751" cy="836751"/>
          </a:xfrm>
        </p:grpSpPr>
        <p:sp>
          <p:nvSpPr>
            <p:cNvPr id="83" name="사각형: 둥근 모서리 82">
              <a:extLst>
                <a:ext uri="{FF2B5EF4-FFF2-40B4-BE49-F238E27FC236}">
                  <a16:creationId xmlns:a16="http://schemas.microsoft.com/office/drawing/2014/main" id="{4DE83581-CA98-4F9E-9D69-684EF23AB085}"/>
                </a:ext>
              </a:extLst>
            </p:cNvPr>
            <p:cNvSpPr/>
            <p:nvPr/>
          </p:nvSpPr>
          <p:spPr>
            <a:xfrm>
              <a:off x="686524" y="1612900"/>
              <a:ext cx="836751" cy="836751"/>
            </a:xfrm>
            <a:prstGeom prst="roundRect">
              <a:avLst>
                <a:gd name="adj" fmla="val 24920"/>
              </a:avLst>
            </a:prstGeom>
            <a:solidFill>
              <a:srgbClr val="993300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85" name="사각형: 둥근 모서리 84">
              <a:extLst>
                <a:ext uri="{FF2B5EF4-FFF2-40B4-BE49-F238E27FC236}">
                  <a16:creationId xmlns:a16="http://schemas.microsoft.com/office/drawing/2014/main" id="{6B7C55BD-2310-4BF4-A392-A977374892DD}"/>
                </a:ext>
              </a:extLst>
            </p:cNvPr>
            <p:cNvSpPr/>
            <p:nvPr/>
          </p:nvSpPr>
          <p:spPr>
            <a:xfrm rot="2700000">
              <a:off x="914398" y="1840775"/>
              <a:ext cx="381002" cy="381000"/>
            </a:xfrm>
            <a:prstGeom prst="roundRect">
              <a:avLst>
                <a:gd name="adj" fmla="val 15341"/>
              </a:avLst>
            </a:prstGeom>
            <a:solidFill>
              <a:srgbClr val="FFFFFF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sp>
        <p:nvSpPr>
          <p:cNvPr id="93" name="슬라이드 번호 개체 틀 3">
            <a:extLst>
              <a:ext uri="{FF2B5EF4-FFF2-40B4-BE49-F238E27FC236}">
                <a16:creationId xmlns:a16="http://schemas.microsoft.com/office/drawing/2014/main" id="{73950EBF-F543-4965-94A3-89539C81673A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56</a:t>
            </a:fld>
            <a:endParaRPr lang="ko-KR" altLang="en-US" sz="11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393F701-FC0D-4155-BDCA-DD74EDF7669C}"/>
              </a:ext>
            </a:extLst>
          </p:cNvPr>
          <p:cNvSpPr/>
          <p:nvPr/>
        </p:nvSpPr>
        <p:spPr>
          <a:xfrm>
            <a:off x="1766129" y="1597100"/>
            <a:ext cx="11284032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>
              <a:lnSpc>
                <a:spcPct val="150000"/>
              </a:lnSpc>
              <a:defRPr/>
            </a:pPr>
            <a:endParaRPr lang="en-US" altLang="ko-KR" sz="2400" dirty="0">
              <a:solidFill>
                <a:srgbClr val="000000">
                  <a:lumMod val="85000"/>
                  <a:lumOff val="15000"/>
                </a:srgb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C0643A5-4577-4ED7-8A00-F4D39AA845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9788" y="1884583"/>
            <a:ext cx="7532424" cy="4236989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9619193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슬라이드 번호 개체 틀 3">
            <a:extLst>
              <a:ext uri="{FF2B5EF4-FFF2-40B4-BE49-F238E27FC236}">
                <a16:creationId xmlns:a16="http://schemas.microsoft.com/office/drawing/2014/main" id="{C739D293-974B-4715-9489-5738C0C935D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93500" y="4327525"/>
            <a:ext cx="698500" cy="365125"/>
          </a:xfrm>
        </p:spPr>
        <p:txBody>
          <a:bodyPr/>
          <a:lstStyle/>
          <a:p>
            <a:pPr algn="l"/>
            <a:fld id="{B0140D06-49F2-4D5F-BE5A-4D36BC1CD237}" type="slidenum">
              <a:rPr lang="ko-KR" altLang="en-US" sz="110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57</a:t>
            </a:fld>
            <a:endParaRPr lang="ko-KR" altLang="en-US" sz="11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718709E-20AE-454B-8196-53990F2F28E6}"/>
              </a:ext>
            </a:extLst>
          </p:cNvPr>
          <p:cNvSpPr txBox="1"/>
          <p:nvPr/>
        </p:nvSpPr>
        <p:spPr>
          <a:xfrm>
            <a:off x="1766129" y="1144994"/>
            <a:ext cx="7430819" cy="4895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강화학습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(Reinforcement Learning)</a:t>
            </a:r>
            <a:endParaRPr kumimoji="0" lang="ko-Kore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EF9EE82E-98E4-43D6-8CDF-9861677693A9}"/>
              </a:ext>
            </a:extLst>
          </p:cNvPr>
          <p:cNvGrpSpPr/>
          <p:nvPr/>
        </p:nvGrpSpPr>
        <p:grpSpPr>
          <a:xfrm>
            <a:off x="1189916" y="1147755"/>
            <a:ext cx="414168" cy="414167"/>
            <a:chOff x="686524" y="1612900"/>
            <a:chExt cx="836751" cy="836751"/>
          </a:xfrm>
        </p:grpSpPr>
        <p:sp>
          <p:nvSpPr>
            <p:cNvPr id="83" name="사각형: 둥근 모서리 82">
              <a:extLst>
                <a:ext uri="{FF2B5EF4-FFF2-40B4-BE49-F238E27FC236}">
                  <a16:creationId xmlns:a16="http://schemas.microsoft.com/office/drawing/2014/main" id="{4DE83581-CA98-4F9E-9D69-684EF23AB085}"/>
                </a:ext>
              </a:extLst>
            </p:cNvPr>
            <p:cNvSpPr/>
            <p:nvPr/>
          </p:nvSpPr>
          <p:spPr>
            <a:xfrm>
              <a:off x="686524" y="1612900"/>
              <a:ext cx="836751" cy="836751"/>
            </a:xfrm>
            <a:prstGeom prst="roundRect">
              <a:avLst>
                <a:gd name="adj" fmla="val 24920"/>
              </a:avLst>
            </a:prstGeom>
            <a:solidFill>
              <a:srgbClr val="993300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85" name="사각형: 둥근 모서리 84">
              <a:extLst>
                <a:ext uri="{FF2B5EF4-FFF2-40B4-BE49-F238E27FC236}">
                  <a16:creationId xmlns:a16="http://schemas.microsoft.com/office/drawing/2014/main" id="{6B7C55BD-2310-4BF4-A392-A977374892DD}"/>
                </a:ext>
              </a:extLst>
            </p:cNvPr>
            <p:cNvSpPr/>
            <p:nvPr/>
          </p:nvSpPr>
          <p:spPr>
            <a:xfrm rot="2700000">
              <a:off x="914398" y="1840775"/>
              <a:ext cx="381002" cy="381000"/>
            </a:xfrm>
            <a:prstGeom prst="roundRect">
              <a:avLst>
                <a:gd name="adj" fmla="val 15341"/>
              </a:avLst>
            </a:prstGeom>
            <a:solidFill>
              <a:srgbClr val="FFFFFF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sp>
        <p:nvSpPr>
          <p:cNvPr id="93" name="슬라이드 번호 개체 틀 3">
            <a:extLst>
              <a:ext uri="{FF2B5EF4-FFF2-40B4-BE49-F238E27FC236}">
                <a16:creationId xmlns:a16="http://schemas.microsoft.com/office/drawing/2014/main" id="{73950EBF-F543-4965-94A3-89539C81673A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57</a:t>
            </a:fld>
            <a:endParaRPr lang="ko-KR" altLang="en-US" sz="11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9" name="그림 8">
            <a:hlinkClick r:id="rId2"/>
            <a:extLst>
              <a:ext uri="{FF2B5EF4-FFF2-40B4-BE49-F238E27FC236}">
                <a16:creationId xmlns:a16="http://schemas.microsoft.com/office/drawing/2014/main" id="{9B6BCC32-E507-42A4-A85E-1AF1DB4CF73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178" r="27114"/>
          <a:stretch/>
        </p:blipFill>
        <p:spPr>
          <a:xfrm>
            <a:off x="917653" y="1939425"/>
            <a:ext cx="3045664" cy="3773581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3F32030-F427-4927-8D74-9DC5DA77B9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5990" y="1939425"/>
            <a:ext cx="6719318" cy="377358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B741867-FACF-4395-860F-B929BBB0793B}"/>
              </a:ext>
            </a:extLst>
          </p:cNvPr>
          <p:cNvSpPr txBox="1"/>
          <p:nvPr/>
        </p:nvSpPr>
        <p:spPr>
          <a:xfrm>
            <a:off x="409167" y="5848602"/>
            <a:ext cx="61722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>
                <a:ea typeface="나눔스퀘어_ac" panose="020B0600000101010101"/>
                <a:hlinkClick r:id="rId5"/>
              </a:rPr>
              <a:t>https://www.youtube.com/watch?v=V1eYniJ0Rnk</a:t>
            </a:r>
            <a:endParaRPr lang="ko-KR" altLang="en-US" sz="1600" dirty="0">
              <a:ea typeface="나눔스퀘어_ac" panose="020B0600000101010101"/>
            </a:endParaRPr>
          </a:p>
        </p:txBody>
      </p:sp>
    </p:spTree>
    <p:extLst>
      <p:ext uri="{BB962C8B-B14F-4D97-AF65-F5344CB8AC3E}">
        <p14:creationId xmlns:p14="http://schemas.microsoft.com/office/powerpoint/2010/main" val="284880510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슬라이드 번호 개체 틀 3">
            <a:extLst>
              <a:ext uri="{FF2B5EF4-FFF2-40B4-BE49-F238E27FC236}">
                <a16:creationId xmlns:a16="http://schemas.microsoft.com/office/drawing/2014/main" id="{C739D293-974B-4715-9489-5738C0C935D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93500" y="4327525"/>
            <a:ext cx="698500" cy="365125"/>
          </a:xfrm>
        </p:spPr>
        <p:txBody>
          <a:bodyPr/>
          <a:lstStyle/>
          <a:p>
            <a:pPr algn="l"/>
            <a:fld id="{B0140D06-49F2-4D5F-BE5A-4D36BC1CD237}" type="slidenum">
              <a:rPr lang="ko-KR" altLang="en-US" sz="110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58</a:t>
            </a:fld>
            <a:endParaRPr lang="ko-KR" altLang="en-US" sz="11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718709E-20AE-454B-8196-53990F2F28E6}"/>
              </a:ext>
            </a:extLst>
          </p:cNvPr>
          <p:cNvSpPr txBox="1"/>
          <p:nvPr/>
        </p:nvSpPr>
        <p:spPr>
          <a:xfrm>
            <a:off x="1766129" y="1144994"/>
            <a:ext cx="7430819" cy="4895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강화학습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(Reinforcement Learning)</a:t>
            </a:r>
            <a:endParaRPr kumimoji="0" lang="ko-Kore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EF9EE82E-98E4-43D6-8CDF-9861677693A9}"/>
              </a:ext>
            </a:extLst>
          </p:cNvPr>
          <p:cNvGrpSpPr/>
          <p:nvPr/>
        </p:nvGrpSpPr>
        <p:grpSpPr>
          <a:xfrm>
            <a:off x="1189916" y="1147755"/>
            <a:ext cx="414168" cy="414167"/>
            <a:chOff x="686524" y="1612900"/>
            <a:chExt cx="836751" cy="836751"/>
          </a:xfrm>
        </p:grpSpPr>
        <p:sp>
          <p:nvSpPr>
            <p:cNvPr id="83" name="사각형: 둥근 모서리 82">
              <a:extLst>
                <a:ext uri="{FF2B5EF4-FFF2-40B4-BE49-F238E27FC236}">
                  <a16:creationId xmlns:a16="http://schemas.microsoft.com/office/drawing/2014/main" id="{4DE83581-CA98-4F9E-9D69-684EF23AB085}"/>
                </a:ext>
              </a:extLst>
            </p:cNvPr>
            <p:cNvSpPr/>
            <p:nvPr/>
          </p:nvSpPr>
          <p:spPr>
            <a:xfrm>
              <a:off x="686524" y="1612900"/>
              <a:ext cx="836751" cy="836751"/>
            </a:xfrm>
            <a:prstGeom prst="roundRect">
              <a:avLst>
                <a:gd name="adj" fmla="val 24920"/>
              </a:avLst>
            </a:prstGeom>
            <a:solidFill>
              <a:srgbClr val="993300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85" name="사각형: 둥근 모서리 84">
              <a:extLst>
                <a:ext uri="{FF2B5EF4-FFF2-40B4-BE49-F238E27FC236}">
                  <a16:creationId xmlns:a16="http://schemas.microsoft.com/office/drawing/2014/main" id="{6B7C55BD-2310-4BF4-A392-A977374892DD}"/>
                </a:ext>
              </a:extLst>
            </p:cNvPr>
            <p:cNvSpPr/>
            <p:nvPr/>
          </p:nvSpPr>
          <p:spPr>
            <a:xfrm rot="2700000">
              <a:off x="914398" y="1840775"/>
              <a:ext cx="381002" cy="381000"/>
            </a:xfrm>
            <a:prstGeom prst="roundRect">
              <a:avLst>
                <a:gd name="adj" fmla="val 15341"/>
              </a:avLst>
            </a:prstGeom>
            <a:solidFill>
              <a:srgbClr val="FFFFFF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sp>
        <p:nvSpPr>
          <p:cNvPr id="93" name="슬라이드 번호 개체 틀 3">
            <a:extLst>
              <a:ext uri="{FF2B5EF4-FFF2-40B4-BE49-F238E27FC236}">
                <a16:creationId xmlns:a16="http://schemas.microsoft.com/office/drawing/2014/main" id="{73950EBF-F543-4965-94A3-89539C81673A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58</a:t>
            </a:fld>
            <a:endParaRPr lang="ko-KR" altLang="en-US" sz="11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303C892-3A2B-4BFC-8615-0CE6313958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4629" y="1899608"/>
            <a:ext cx="7144407" cy="359372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AAC4E1F-EEF5-4B12-83E3-9067D678248D}"/>
              </a:ext>
            </a:extLst>
          </p:cNvPr>
          <p:cNvSpPr txBox="1"/>
          <p:nvPr/>
        </p:nvSpPr>
        <p:spPr>
          <a:xfrm>
            <a:off x="3012332" y="5573722"/>
            <a:ext cx="61673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ea typeface="나눔스퀘어_ac" panose="020B0600000101010101"/>
                <a:hlinkClick r:id="rId3"/>
              </a:rPr>
              <a:t>https://www.youtube.com/watch?v=Lu56xVlZ40M</a:t>
            </a:r>
            <a:br>
              <a:rPr lang="en-US" altLang="ko-KR" dirty="0">
                <a:ea typeface="나눔스퀘어_ac" panose="020B0600000101010101"/>
              </a:rPr>
            </a:br>
            <a:r>
              <a:rPr lang="en-US" altLang="ko-KR" dirty="0">
                <a:ea typeface="나눔스퀘어_ac" panose="020B0600000101010101"/>
              </a:rPr>
              <a:t>(~4</a:t>
            </a:r>
            <a:r>
              <a:rPr lang="ko-KR" altLang="en-US" dirty="0">
                <a:ea typeface="나눔스퀘어_ac" panose="020B0600000101010101"/>
              </a:rPr>
              <a:t>분</a:t>
            </a:r>
            <a:r>
              <a:rPr lang="en-US" altLang="ko-KR" dirty="0">
                <a:ea typeface="나눔스퀘어_ac" panose="020B0600000101010101"/>
              </a:rPr>
              <a:t>)</a:t>
            </a:r>
            <a:endParaRPr lang="ko-KR" altLang="en-US" dirty="0">
              <a:ea typeface="나눔스퀘어_ac" panose="020B0600000101010101"/>
            </a:endParaRPr>
          </a:p>
        </p:txBody>
      </p:sp>
    </p:spTree>
    <p:extLst>
      <p:ext uri="{BB962C8B-B14F-4D97-AF65-F5344CB8AC3E}">
        <p14:creationId xmlns:p14="http://schemas.microsoft.com/office/powerpoint/2010/main" val="257864223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TextBox 151">
            <a:extLst>
              <a:ext uri="{FF2B5EF4-FFF2-40B4-BE49-F238E27FC236}">
                <a16:creationId xmlns:a16="http://schemas.microsoft.com/office/drawing/2014/main" id="{26D3E4B5-70F4-4BBD-B32E-C2BA936F726F}"/>
              </a:ext>
            </a:extLst>
          </p:cNvPr>
          <p:cNvSpPr txBox="1"/>
          <p:nvPr/>
        </p:nvSpPr>
        <p:spPr>
          <a:xfrm>
            <a:off x="563842" y="2582472"/>
            <a:ext cx="8084858" cy="64633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ko-KR" altLang="en-US" sz="3600" b="0" dirty="0">
                <a:solidFill>
                  <a:schemeClr val="bg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코딩 실습 </a:t>
            </a:r>
            <a:r>
              <a:rPr lang="en-US" altLang="ko-KR" sz="3600" b="0" dirty="0">
                <a:solidFill>
                  <a:schemeClr val="bg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– </a:t>
            </a:r>
            <a:r>
              <a:rPr lang="en-US" altLang="ko-KR" sz="3600" dirty="0" err="1">
                <a:solidFill>
                  <a:schemeClr val="bg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C</a:t>
            </a:r>
            <a:r>
              <a:rPr lang="en-US" altLang="ko-KR" sz="3600" b="0" dirty="0" err="1">
                <a:solidFill>
                  <a:schemeClr val="bg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hatGPT</a:t>
            </a:r>
            <a:endParaRPr lang="ko-KR" altLang="en-US" sz="3600" b="0" dirty="0">
              <a:solidFill>
                <a:schemeClr val="bg1">
                  <a:lumMod val="75000"/>
                  <a:lumOff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DE26C5D-E817-4A57-BDD0-CBE5601DFECF}"/>
              </a:ext>
            </a:extLst>
          </p:cNvPr>
          <p:cNvSpPr txBox="1"/>
          <p:nvPr/>
        </p:nvSpPr>
        <p:spPr>
          <a:xfrm>
            <a:off x="1426804" y="3604763"/>
            <a:ext cx="4541739" cy="4616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endParaRPr lang="en-US" altLang="ko-KR" sz="2400" b="1" kern="1200" dirty="0">
              <a:solidFill>
                <a:schemeClr val="bg1">
                  <a:lumMod val="85000"/>
                  <a:lumOff val="1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07730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3">
            <a:extLst>
              <a:ext uri="{FF2B5EF4-FFF2-40B4-BE49-F238E27FC236}">
                <a16:creationId xmlns:a16="http://schemas.microsoft.com/office/drawing/2014/main" id="{19DAC65E-BDF6-4B9C-A7FA-CD0DCB191397}"/>
              </a:ext>
            </a:extLst>
          </p:cNvPr>
          <p:cNvSpPr txBox="1">
            <a:spLocks/>
          </p:cNvSpPr>
          <p:nvPr/>
        </p:nvSpPr>
        <p:spPr>
          <a:xfrm>
            <a:off x="11493500" y="4327525"/>
            <a:ext cx="6985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6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4365B85E-14A7-49DC-94C3-F99B9AE34811}"/>
              </a:ext>
            </a:extLst>
          </p:cNvPr>
          <p:cNvGrpSpPr/>
          <p:nvPr/>
        </p:nvGrpSpPr>
        <p:grpSpPr>
          <a:xfrm>
            <a:off x="620956" y="1073049"/>
            <a:ext cx="9173284" cy="489557"/>
            <a:chOff x="1189916" y="1144994"/>
            <a:chExt cx="9173284" cy="489557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C4DA130-B02D-4526-9C15-CCB0AF6072D0}"/>
                </a:ext>
              </a:extLst>
            </p:cNvPr>
            <p:cNvSpPr txBox="1"/>
            <p:nvPr/>
          </p:nvSpPr>
          <p:spPr>
            <a:xfrm>
              <a:off x="1766129" y="1144994"/>
              <a:ext cx="8597071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CNN (Convolutional</a:t>
              </a:r>
              <a:r>
                <a:rPr lang="ko-KR" altLang="en-US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 </a:t>
              </a:r>
              <a:r>
                <a:rPr lang="en-US" altLang="ko-KR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Neural Network, </a:t>
              </a:r>
              <a:r>
                <a:rPr lang="ko-KR" altLang="en-US" sz="2400" kern="0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합성곱</a:t>
              </a:r>
              <a:r>
                <a:rPr lang="ko-KR" altLang="en-US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 신경망</a:t>
              </a:r>
              <a:r>
                <a:rPr lang="en-US" altLang="ko-KR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)</a:t>
              </a:r>
              <a:endParaRPr kumimoji="0" lang="ko-Kore-KR" altLang="en-US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24CAFDAC-28D0-4637-A644-E0CAF576E28C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7" name="사각형: 둥근 모서리 6">
                <a:extLst>
                  <a:ext uri="{FF2B5EF4-FFF2-40B4-BE49-F238E27FC236}">
                    <a16:creationId xmlns:a16="http://schemas.microsoft.com/office/drawing/2014/main" id="{694B59F4-2E33-4D32-B45F-34749A6562EB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8" name="사각형: 둥근 모서리 7">
                <a:extLst>
                  <a:ext uri="{FF2B5EF4-FFF2-40B4-BE49-F238E27FC236}">
                    <a16:creationId xmlns:a16="http://schemas.microsoft.com/office/drawing/2014/main" id="{820FEEC7-688F-481C-8299-4050792E314D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pic>
        <p:nvPicPr>
          <p:cNvPr id="9" name="Picture 2" descr="LeNet-5 in 9 lines of code using Keras - Mostafa Gazar - Medium">
            <a:extLst>
              <a:ext uri="{FF2B5EF4-FFF2-40B4-BE49-F238E27FC236}">
                <a16:creationId xmlns:a16="http://schemas.microsoft.com/office/drawing/2014/main" id="{96151ED4-95AF-4316-A962-5FF15B171F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124" y="2175264"/>
            <a:ext cx="8398576" cy="2517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8C0EE3C-C4B3-4843-8F03-DEF571BCB46B}"/>
              </a:ext>
            </a:extLst>
          </p:cNvPr>
          <p:cNvSpPr txBox="1"/>
          <p:nvPr/>
        </p:nvSpPr>
        <p:spPr>
          <a:xfrm>
            <a:off x="2406864" y="5153872"/>
            <a:ext cx="5380776" cy="5930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b="1" kern="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1998</a:t>
            </a:r>
            <a:r>
              <a:rPr lang="ko-KR" altLang="en-US" sz="2400" b="1" kern="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년</a:t>
            </a:r>
            <a:r>
              <a:rPr lang="en-US" altLang="ko-KR" sz="2400" b="1" kern="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, CNN</a:t>
            </a:r>
            <a:r>
              <a:rPr lang="ko-KR" altLang="en-US" sz="2400" b="1" kern="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을 처음으로 제시한 </a:t>
            </a:r>
            <a:r>
              <a:rPr lang="en-US" altLang="ko-KR" sz="2400" b="1" kern="0" dirty="0" err="1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LeNet</a:t>
            </a:r>
            <a:endParaRPr lang="en-US" altLang="ko-KR" sz="2400" b="1" kern="0" dirty="0"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F6B9748E-AE59-4778-8FC0-FE0F29E50724}"/>
              </a:ext>
            </a:extLst>
          </p:cNvPr>
          <p:cNvGrpSpPr/>
          <p:nvPr/>
        </p:nvGrpSpPr>
        <p:grpSpPr>
          <a:xfrm>
            <a:off x="9535654" y="1819532"/>
            <a:ext cx="2081848" cy="4222413"/>
            <a:chOff x="11574526" y="2856267"/>
            <a:chExt cx="3946164" cy="8003626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56F00626-C92A-4A0E-A634-43B57C459A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601367" y="2856267"/>
              <a:ext cx="3892482" cy="5838725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3CE23B6-C966-4BCE-B343-479FFA7A9D85}"/>
                </a:ext>
              </a:extLst>
            </p:cNvPr>
            <p:cNvSpPr txBox="1"/>
            <p:nvPr/>
          </p:nvSpPr>
          <p:spPr>
            <a:xfrm>
              <a:off x="11574526" y="8883179"/>
              <a:ext cx="3946164" cy="197671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얀 </a:t>
              </a:r>
              <a:r>
                <a:rPr kumimoji="0" lang="ko-KR" altLang="en-US" sz="14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르쿤</a:t>
              </a:r>
              <a:endPara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Yann </a:t>
              </a:r>
              <a:r>
                <a:rPr kumimoji="0" lang="en-US" altLang="ko-KR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LeCun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,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1960.7.8~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NYU</a:t>
              </a: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 교수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0514124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D2C069B7-EABC-4D56-A1DE-16C1F3B859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6576"/>
          <a:stretch/>
        </p:blipFill>
        <p:spPr>
          <a:xfrm>
            <a:off x="477646" y="1708284"/>
            <a:ext cx="3677262" cy="4349616"/>
          </a:xfrm>
          <a:prstGeom prst="rect">
            <a:avLst/>
          </a:prstGeom>
        </p:spPr>
      </p:pic>
      <p:sp>
        <p:nvSpPr>
          <p:cNvPr id="3" name="Google Shape;215;p33">
            <a:extLst>
              <a:ext uri="{FF2B5EF4-FFF2-40B4-BE49-F238E27FC236}">
                <a16:creationId xmlns:a16="http://schemas.microsoft.com/office/drawing/2014/main" id="{2B6624C4-BDD4-4D8A-9159-B7A403BD04F7}"/>
              </a:ext>
            </a:extLst>
          </p:cNvPr>
          <p:cNvSpPr/>
          <p:nvPr/>
        </p:nvSpPr>
        <p:spPr>
          <a:xfrm>
            <a:off x="4458634" y="1708284"/>
            <a:ext cx="7430819" cy="2449830"/>
          </a:xfrm>
          <a:prstGeom prst="rect">
            <a:avLst/>
          </a:prstGeom>
          <a:solidFill>
            <a:srgbClr val="CB6B23">
              <a:lumMod val="20000"/>
              <a:lumOff val="80000"/>
            </a:srgbClr>
          </a:solidFill>
          <a:ln>
            <a:solidFill>
              <a:srgbClr val="E3E4FB"/>
            </a:solidFill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45719" rIns="45719" anchor="ctr"/>
          <a:lstStyle/>
          <a:p>
            <a:pPr marL="0" marR="0" lvl="0" indent="0" defTabSz="91440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36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E50289-3856-4CFF-9A66-0C1299077191}"/>
              </a:ext>
            </a:extLst>
          </p:cNvPr>
          <p:cNvSpPr txBox="1"/>
          <p:nvPr/>
        </p:nvSpPr>
        <p:spPr>
          <a:xfrm>
            <a:off x="4458634" y="1883472"/>
            <a:ext cx="6562188" cy="18946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kern="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- </a:t>
            </a:r>
            <a:r>
              <a:rPr lang="en-US" altLang="ko-KR" sz="2000" kern="0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OpenAI</a:t>
            </a:r>
            <a:r>
              <a:rPr lang="ko-KR" altLang="en-US" sz="2000" kern="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에서 공개한 모델로</a:t>
            </a:r>
            <a:r>
              <a:rPr lang="en-US" altLang="ko-KR" sz="2000" kern="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, </a:t>
            </a:r>
            <a:br>
              <a:rPr lang="en-US" altLang="ko-KR" sz="2000" kern="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</a:br>
            <a:r>
              <a:rPr lang="ko-KR" altLang="en-US" sz="2000" kern="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대화 형식으로 정보를 취할 수 있다</a:t>
            </a:r>
            <a:r>
              <a:rPr lang="en-US" altLang="ko-KR" sz="2000" kern="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.</a:t>
            </a:r>
            <a:br>
              <a:rPr lang="en-US" altLang="ko-KR" sz="2000" kern="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</a:br>
            <a:r>
              <a:rPr lang="en-US" altLang="ko-KR" sz="2000" kern="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- </a:t>
            </a:r>
            <a:r>
              <a:rPr lang="ko-KR" altLang="en-US" sz="2000" kern="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심지어 코드를 짜거나</a:t>
            </a:r>
            <a:r>
              <a:rPr lang="en-US" altLang="ko-KR" sz="2000" kern="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, </a:t>
            </a:r>
            <a:br>
              <a:rPr lang="en-US" altLang="ko-KR" sz="2000" kern="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</a:br>
            <a:r>
              <a:rPr lang="ko-KR" altLang="en-US" sz="2000" kern="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대화 형식으로 응답 결과를 원하는 방향에 맞춰 수정할 수 있다</a:t>
            </a:r>
            <a:r>
              <a:rPr lang="en-US" altLang="ko-KR" sz="2000" kern="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A72BA1-A62C-4E32-BEB4-0341DC9A188A}"/>
              </a:ext>
            </a:extLst>
          </p:cNvPr>
          <p:cNvSpPr txBox="1"/>
          <p:nvPr/>
        </p:nvSpPr>
        <p:spPr>
          <a:xfrm>
            <a:off x="1766129" y="1144994"/>
            <a:ext cx="7430819" cy="4895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ChatGPT</a:t>
            </a:r>
            <a:endParaRPr kumimoji="0" lang="ko-Kore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3886401-383B-4CAA-A3B0-FA01BF538AF5}"/>
              </a:ext>
            </a:extLst>
          </p:cNvPr>
          <p:cNvGrpSpPr/>
          <p:nvPr/>
        </p:nvGrpSpPr>
        <p:grpSpPr>
          <a:xfrm>
            <a:off x="1189916" y="1147755"/>
            <a:ext cx="414168" cy="414167"/>
            <a:chOff x="686524" y="1612900"/>
            <a:chExt cx="836751" cy="836751"/>
          </a:xfrm>
        </p:grpSpPr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09431685-69CC-41A9-BD4F-53E80BB17F26}"/>
                </a:ext>
              </a:extLst>
            </p:cNvPr>
            <p:cNvSpPr/>
            <p:nvPr/>
          </p:nvSpPr>
          <p:spPr>
            <a:xfrm>
              <a:off x="686524" y="1612900"/>
              <a:ext cx="836751" cy="836751"/>
            </a:xfrm>
            <a:prstGeom prst="roundRect">
              <a:avLst>
                <a:gd name="adj" fmla="val 24920"/>
              </a:avLst>
            </a:prstGeom>
            <a:solidFill>
              <a:srgbClr val="993300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BCDE861-766E-4011-992B-6D7582FC6D41}"/>
                </a:ext>
              </a:extLst>
            </p:cNvPr>
            <p:cNvSpPr/>
            <p:nvPr/>
          </p:nvSpPr>
          <p:spPr>
            <a:xfrm rot="2700000">
              <a:off x="914398" y="1840775"/>
              <a:ext cx="381002" cy="381000"/>
            </a:xfrm>
            <a:prstGeom prst="roundRect">
              <a:avLst>
                <a:gd name="adj" fmla="val 15341"/>
              </a:avLst>
            </a:prstGeom>
            <a:solidFill>
              <a:srgbClr val="FFFFFF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5722474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DD8B7D00-7A64-4187-B9D1-057C4B010E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3295"/>
          <a:stretch/>
        </p:blipFill>
        <p:spPr>
          <a:xfrm>
            <a:off x="1189916" y="1847864"/>
            <a:ext cx="5358219" cy="366787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604C3F0-4E44-4ABD-B42E-4EC3637C9CDF}"/>
              </a:ext>
            </a:extLst>
          </p:cNvPr>
          <p:cNvSpPr txBox="1"/>
          <p:nvPr/>
        </p:nvSpPr>
        <p:spPr>
          <a:xfrm>
            <a:off x="1766129" y="1144994"/>
            <a:ext cx="7430819" cy="4895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ChatGPT</a:t>
            </a:r>
            <a:endParaRPr kumimoji="0" lang="ko-Kore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DF07178C-ED35-4332-993B-200C5DE96307}"/>
              </a:ext>
            </a:extLst>
          </p:cNvPr>
          <p:cNvGrpSpPr/>
          <p:nvPr/>
        </p:nvGrpSpPr>
        <p:grpSpPr>
          <a:xfrm>
            <a:off x="1189916" y="1147755"/>
            <a:ext cx="414168" cy="414167"/>
            <a:chOff x="686524" y="1612900"/>
            <a:chExt cx="836751" cy="836751"/>
          </a:xfrm>
        </p:grpSpPr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8106DD56-BC14-4948-9617-CD9BB54C48AD}"/>
                </a:ext>
              </a:extLst>
            </p:cNvPr>
            <p:cNvSpPr/>
            <p:nvPr/>
          </p:nvSpPr>
          <p:spPr>
            <a:xfrm>
              <a:off x="686524" y="1612900"/>
              <a:ext cx="836751" cy="836751"/>
            </a:xfrm>
            <a:prstGeom prst="roundRect">
              <a:avLst>
                <a:gd name="adj" fmla="val 24920"/>
              </a:avLst>
            </a:prstGeom>
            <a:solidFill>
              <a:srgbClr val="993300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42A573F1-1482-48FF-800C-3C7725AE954D}"/>
                </a:ext>
              </a:extLst>
            </p:cNvPr>
            <p:cNvSpPr/>
            <p:nvPr/>
          </p:nvSpPr>
          <p:spPr>
            <a:xfrm rot="2700000">
              <a:off x="914398" y="1840775"/>
              <a:ext cx="381002" cy="381000"/>
            </a:xfrm>
            <a:prstGeom prst="roundRect">
              <a:avLst>
                <a:gd name="adj" fmla="val 15341"/>
              </a:avLst>
            </a:prstGeom>
            <a:solidFill>
              <a:srgbClr val="FFFFFF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9DD49987-6525-4C7F-9EF8-FB429112CA2E}"/>
              </a:ext>
            </a:extLst>
          </p:cNvPr>
          <p:cNvSpPr/>
          <p:nvPr/>
        </p:nvSpPr>
        <p:spPr>
          <a:xfrm>
            <a:off x="1263650" y="4332218"/>
            <a:ext cx="576213" cy="1968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F3027DF-4A73-4009-9C06-2F7D5A9796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2093" y="1847864"/>
            <a:ext cx="3882503" cy="342900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E30E808C-21F8-42AC-8751-40090967AA5C}"/>
              </a:ext>
            </a:extLst>
          </p:cNvPr>
          <p:cNvSpPr/>
          <p:nvPr/>
        </p:nvSpPr>
        <p:spPr>
          <a:xfrm>
            <a:off x="8983133" y="3707970"/>
            <a:ext cx="376767" cy="2946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342434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8A8D349-76C2-40FD-BE7E-DBD4C1C1A8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3110" y="1680115"/>
            <a:ext cx="6558362" cy="468170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BE86591-A8DD-434C-805B-14974CA1BC75}"/>
              </a:ext>
            </a:extLst>
          </p:cNvPr>
          <p:cNvSpPr txBox="1"/>
          <p:nvPr/>
        </p:nvSpPr>
        <p:spPr>
          <a:xfrm>
            <a:off x="1766129" y="1144994"/>
            <a:ext cx="7430819" cy="4895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2400" dirty="0">
                <a:solidFill>
                  <a:srgbClr val="000000">
                    <a:lumMod val="85000"/>
                    <a:lumOff val="15000"/>
                  </a:srgb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C</a:t>
            </a:r>
            <a:r>
              <a:rPr kumimoji="0" lang="en-US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hatGPT</a:t>
            </a:r>
            <a:endParaRPr kumimoji="0" lang="ko-Kore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061415C3-0024-4599-A5AF-D3EC407262FE}"/>
              </a:ext>
            </a:extLst>
          </p:cNvPr>
          <p:cNvGrpSpPr/>
          <p:nvPr/>
        </p:nvGrpSpPr>
        <p:grpSpPr>
          <a:xfrm>
            <a:off x="1189916" y="1147755"/>
            <a:ext cx="414168" cy="414167"/>
            <a:chOff x="686524" y="1612900"/>
            <a:chExt cx="836751" cy="836751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C5A9CBE5-FE30-44AB-8997-390F39BEDD65}"/>
                </a:ext>
              </a:extLst>
            </p:cNvPr>
            <p:cNvSpPr/>
            <p:nvPr/>
          </p:nvSpPr>
          <p:spPr>
            <a:xfrm>
              <a:off x="686524" y="1612900"/>
              <a:ext cx="836751" cy="836751"/>
            </a:xfrm>
            <a:prstGeom prst="roundRect">
              <a:avLst>
                <a:gd name="adj" fmla="val 24920"/>
              </a:avLst>
            </a:prstGeom>
            <a:solidFill>
              <a:srgbClr val="993300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56040183-EC4C-4CCD-8E63-C2C4DDB18E26}"/>
                </a:ext>
              </a:extLst>
            </p:cNvPr>
            <p:cNvSpPr/>
            <p:nvPr/>
          </p:nvSpPr>
          <p:spPr>
            <a:xfrm rot="2700000">
              <a:off x="914398" y="1840775"/>
              <a:ext cx="381002" cy="381000"/>
            </a:xfrm>
            <a:prstGeom prst="roundRect">
              <a:avLst>
                <a:gd name="adj" fmla="val 15341"/>
              </a:avLst>
            </a:prstGeom>
            <a:solidFill>
              <a:srgbClr val="FFFFFF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2112785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TextBox 151">
            <a:extLst>
              <a:ext uri="{FF2B5EF4-FFF2-40B4-BE49-F238E27FC236}">
                <a16:creationId xmlns:a16="http://schemas.microsoft.com/office/drawing/2014/main" id="{26D3E4B5-70F4-4BBD-B32E-C2BA936F726F}"/>
              </a:ext>
            </a:extLst>
          </p:cNvPr>
          <p:cNvSpPr txBox="1"/>
          <p:nvPr/>
        </p:nvSpPr>
        <p:spPr>
          <a:xfrm>
            <a:off x="563842" y="2582472"/>
            <a:ext cx="8084858" cy="64633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ko-KR" altLang="en-US" sz="3600" b="0" dirty="0">
                <a:solidFill>
                  <a:schemeClr val="bg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코딩 실습 </a:t>
            </a:r>
            <a:r>
              <a:rPr lang="en-US" altLang="ko-KR" sz="3600" b="0" dirty="0">
                <a:solidFill>
                  <a:schemeClr val="bg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– </a:t>
            </a:r>
            <a:r>
              <a:rPr lang="en-US" altLang="ko-KR" sz="3600" b="0" dirty="0" err="1">
                <a:solidFill>
                  <a:schemeClr val="bg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MediaPipe</a:t>
            </a:r>
            <a:r>
              <a:rPr lang="en-US" altLang="ko-KR" sz="3600" b="0" dirty="0">
                <a:solidFill>
                  <a:schemeClr val="bg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 </a:t>
            </a:r>
            <a:endParaRPr lang="ko-KR" altLang="en-US" sz="3600" b="0" dirty="0">
              <a:solidFill>
                <a:schemeClr val="bg1">
                  <a:lumMod val="75000"/>
                  <a:lumOff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DE26C5D-E817-4A57-BDD0-CBE5601DFECF}"/>
              </a:ext>
            </a:extLst>
          </p:cNvPr>
          <p:cNvSpPr txBox="1"/>
          <p:nvPr/>
        </p:nvSpPr>
        <p:spPr>
          <a:xfrm>
            <a:off x="1426804" y="3604763"/>
            <a:ext cx="4541739" cy="4616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endParaRPr lang="en-US" altLang="ko-KR" sz="2400" b="1" kern="1200" dirty="0">
              <a:solidFill>
                <a:schemeClr val="bg1">
                  <a:lumMod val="85000"/>
                  <a:lumOff val="1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54339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64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7A8CEA3-60C3-66B7-9C86-4FDC7A2A750F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F496130-298C-6B01-9986-DF44050EE2D2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실습 모델 소개 </a:t>
              </a:r>
              <a:r>
                <a:rPr lang="en-US" altLang="ko-KR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: </a:t>
              </a:r>
              <a:r>
                <a:rPr lang="en-US" altLang="ko-KR" sz="2400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MediaPipe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08249AC9-4543-6AF2-C1A9-F50241BD5645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" name="사각형: 둥근 모서리 4">
                <a:extLst>
                  <a:ext uri="{FF2B5EF4-FFF2-40B4-BE49-F238E27FC236}">
                    <a16:creationId xmlns:a16="http://schemas.microsoft.com/office/drawing/2014/main" id="{82E90DAF-3C9A-6A94-EB5A-8936710A87A9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6" name="사각형: 둥근 모서리 5">
                <a:extLst>
                  <a:ext uri="{FF2B5EF4-FFF2-40B4-BE49-F238E27FC236}">
                    <a16:creationId xmlns:a16="http://schemas.microsoft.com/office/drawing/2014/main" id="{7AD82408-5AC5-E2AD-F58A-0F2CD78C3D93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15" name="Google Shape;215;p33">
            <a:extLst>
              <a:ext uri="{FF2B5EF4-FFF2-40B4-BE49-F238E27FC236}">
                <a16:creationId xmlns:a16="http://schemas.microsoft.com/office/drawing/2014/main" id="{08C7C007-BF8F-4ACF-8726-DA896D85A821}"/>
              </a:ext>
            </a:extLst>
          </p:cNvPr>
          <p:cNvSpPr/>
          <p:nvPr/>
        </p:nvSpPr>
        <p:spPr>
          <a:xfrm>
            <a:off x="1486190" y="1839827"/>
            <a:ext cx="9219620" cy="1203094"/>
          </a:xfrm>
          <a:prstGeom prst="rect">
            <a:avLst/>
          </a:prstGeom>
          <a:solidFill>
            <a:srgbClr val="CB6B23">
              <a:lumMod val="20000"/>
              <a:lumOff val="80000"/>
            </a:srgbClr>
          </a:solidFill>
          <a:ln>
            <a:solidFill>
              <a:srgbClr val="E3E4FB"/>
            </a:solidFill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0000" rIns="45719" anchor="ctr"/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구글에서 </a:t>
            </a:r>
            <a:r>
              <a:rPr lang="en-US" altLang="ko-KR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2019</a:t>
            </a:r>
            <a:r>
              <a:rPr lang="ko-KR" altLang="en-US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년 개발된</a:t>
            </a:r>
            <a:r>
              <a:rPr lang="en-US" altLang="ko-KR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인체를 대상으로 하는 비전 인식 기능들을 학습이 완료된 상태로 제공하는 서비스  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2050" name="Picture 2" descr="MediaPipe">
            <a:extLst>
              <a:ext uri="{FF2B5EF4-FFF2-40B4-BE49-F238E27FC236}">
                <a16:creationId xmlns:a16="http://schemas.microsoft.com/office/drawing/2014/main" id="{5FCB082D-65F4-485F-9ACD-A93417936E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510" y="1089841"/>
            <a:ext cx="3214639" cy="599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FAE2BF2E-C46C-4D59-A1AB-548143601BF4}"/>
              </a:ext>
            </a:extLst>
          </p:cNvPr>
          <p:cNvGrpSpPr/>
          <p:nvPr/>
        </p:nvGrpSpPr>
        <p:grpSpPr>
          <a:xfrm>
            <a:off x="1524000" y="3385759"/>
            <a:ext cx="9144000" cy="2664086"/>
            <a:chOff x="2781716" y="2509298"/>
            <a:chExt cx="9937283" cy="2895206"/>
          </a:xfrm>
        </p:grpSpPr>
        <p:pic>
          <p:nvPicPr>
            <p:cNvPr id="2052" name="Picture 4" descr="face_detection">
              <a:extLst>
                <a:ext uri="{FF2B5EF4-FFF2-40B4-BE49-F238E27FC236}">
                  <a16:creationId xmlns:a16="http://schemas.microsoft.com/office/drawing/2014/main" id="{BB4BB35C-0106-496F-B358-A2BAEFFE9BC3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81716" y="2528149"/>
              <a:ext cx="1514475" cy="28575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 descr="face_mesh">
              <a:extLst>
                <a:ext uri="{FF2B5EF4-FFF2-40B4-BE49-F238E27FC236}">
                  <a16:creationId xmlns:a16="http://schemas.microsoft.com/office/drawing/2014/main" id="{F7F2D920-B453-4DD0-8464-0E84BEB352F8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09204" y="2509298"/>
              <a:ext cx="1514475" cy="2857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6" name="Picture 8" descr="iris">
              <a:extLst>
                <a:ext uri="{FF2B5EF4-FFF2-40B4-BE49-F238E27FC236}">
                  <a16:creationId xmlns:a16="http://schemas.microsoft.com/office/drawing/2014/main" id="{1C39D70A-D749-4739-BFB1-D993CC323C96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68323" y="2509298"/>
              <a:ext cx="1514475" cy="2857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 descr="hand">
              <a:extLst>
                <a:ext uri="{FF2B5EF4-FFF2-40B4-BE49-F238E27FC236}">
                  <a16:creationId xmlns:a16="http://schemas.microsoft.com/office/drawing/2014/main" id="{75E161CD-9B4E-44EB-83DB-F047AA6A2C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27442" y="2547004"/>
              <a:ext cx="1514475" cy="2857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0" name="Picture 12" descr="pose">
              <a:extLst>
                <a:ext uri="{FF2B5EF4-FFF2-40B4-BE49-F238E27FC236}">
                  <a16:creationId xmlns:a16="http://schemas.microsoft.com/office/drawing/2014/main" id="{01A4829A-2012-4058-8348-837A38DD5C14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86561" y="2528151"/>
              <a:ext cx="1514475" cy="2857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2" name="Picture 14" descr="hair_segmentation">
              <a:extLst>
                <a:ext uri="{FF2B5EF4-FFF2-40B4-BE49-F238E27FC236}">
                  <a16:creationId xmlns:a16="http://schemas.microsoft.com/office/drawing/2014/main" id="{A85AC1B4-2DF0-4C41-BD6D-C72BED49D278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14049" y="2528151"/>
              <a:ext cx="1504950" cy="2857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08107066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65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7A8CEA3-60C3-66B7-9C86-4FDC7A2A750F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F496130-298C-6B01-9986-DF44050EE2D2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실습 환경 소개 </a:t>
              </a:r>
              <a:r>
                <a:rPr lang="en-US" altLang="ko-KR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: </a:t>
              </a:r>
              <a:r>
                <a:rPr lang="en-US" altLang="ko-KR" sz="2400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Jupyter</a:t>
              </a:r>
              <a:r>
                <a:rPr lang="en-US" altLang="ko-KR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 Notebook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08249AC9-4543-6AF2-C1A9-F50241BD5645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" name="사각형: 둥근 모서리 4">
                <a:extLst>
                  <a:ext uri="{FF2B5EF4-FFF2-40B4-BE49-F238E27FC236}">
                    <a16:creationId xmlns:a16="http://schemas.microsoft.com/office/drawing/2014/main" id="{82E90DAF-3C9A-6A94-EB5A-8936710A87A9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6" name="사각형: 둥근 모서리 5">
                <a:extLst>
                  <a:ext uri="{FF2B5EF4-FFF2-40B4-BE49-F238E27FC236}">
                    <a16:creationId xmlns:a16="http://schemas.microsoft.com/office/drawing/2014/main" id="{7AD82408-5AC5-E2AD-F58A-0F2CD78C3D93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15" name="Google Shape;215;p33">
            <a:extLst>
              <a:ext uri="{FF2B5EF4-FFF2-40B4-BE49-F238E27FC236}">
                <a16:creationId xmlns:a16="http://schemas.microsoft.com/office/drawing/2014/main" id="{08C7C007-BF8F-4ACF-8726-DA896D85A821}"/>
              </a:ext>
            </a:extLst>
          </p:cNvPr>
          <p:cNvSpPr/>
          <p:nvPr/>
        </p:nvSpPr>
        <p:spPr>
          <a:xfrm>
            <a:off x="1486190" y="1839827"/>
            <a:ext cx="9219620" cy="1243734"/>
          </a:xfrm>
          <a:prstGeom prst="rect">
            <a:avLst/>
          </a:prstGeom>
          <a:solidFill>
            <a:srgbClr val="CB6B23">
              <a:lumMod val="20000"/>
              <a:lumOff val="80000"/>
            </a:srgbClr>
          </a:solidFill>
          <a:ln>
            <a:solidFill>
              <a:srgbClr val="E3E4FB"/>
            </a:solidFill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0000" rIns="45719" anchor="ctr"/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Jupyter</a:t>
            </a:r>
            <a:r>
              <a:rPr lang="ko-KR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에서 제작한 </a:t>
            </a:r>
            <a:r>
              <a:rPr lang="ko-KR" altLang="en-US" sz="2000" dirty="0" err="1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파이썬용</a:t>
            </a:r>
            <a:r>
              <a:rPr lang="ko-KR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통합 개발 환경</a:t>
            </a:r>
            <a:endParaRPr lang="en-US" altLang="ko-KR" sz="2000" dirty="0">
              <a:solidFill>
                <a:srgbClr val="000000">
                  <a:lumMod val="85000"/>
                  <a:lumOff val="15000"/>
                </a:srgb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셀 단위로 나누어져 있으며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,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셀 단위로 실행 결과를 볼 수 있어 직관적인 개발 툴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pic>
        <p:nvPicPr>
          <p:cNvPr id="1026" name="Picture 2" descr="Project Jupyter - Wikipedia">
            <a:extLst>
              <a:ext uri="{FF2B5EF4-FFF2-40B4-BE49-F238E27FC236}">
                <a16:creationId xmlns:a16="http://schemas.microsoft.com/office/drawing/2014/main" id="{CD62CDE9-5780-4C28-B496-767D82C269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8820" y="3393440"/>
            <a:ext cx="2401707" cy="2783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8C1F217-0E05-403D-AE75-A349122A62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4440" y="3269615"/>
            <a:ext cx="5262880" cy="2960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431314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66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7A8CEA3-60C3-66B7-9C86-4FDC7A2A750F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F496130-298C-6B01-9986-DF44050EE2D2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실습 환경 소개</a:t>
              </a:r>
              <a:r>
                <a:rPr lang="en-US" altLang="ko-KR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: Anaconda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08249AC9-4543-6AF2-C1A9-F50241BD5645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" name="사각형: 둥근 모서리 4">
                <a:extLst>
                  <a:ext uri="{FF2B5EF4-FFF2-40B4-BE49-F238E27FC236}">
                    <a16:creationId xmlns:a16="http://schemas.microsoft.com/office/drawing/2014/main" id="{82E90DAF-3C9A-6A94-EB5A-8936710A87A9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6" name="사각형: 둥근 모서리 5">
                <a:extLst>
                  <a:ext uri="{FF2B5EF4-FFF2-40B4-BE49-F238E27FC236}">
                    <a16:creationId xmlns:a16="http://schemas.microsoft.com/office/drawing/2014/main" id="{7AD82408-5AC5-E2AD-F58A-0F2CD78C3D93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15" name="Google Shape;215;p33">
            <a:extLst>
              <a:ext uri="{FF2B5EF4-FFF2-40B4-BE49-F238E27FC236}">
                <a16:creationId xmlns:a16="http://schemas.microsoft.com/office/drawing/2014/main" id="{08C7C007-BF8F-4ACF-8726-DA896D85A821}"/>
              </a:ext>
            </a:extLst>
          </p:cNvPr>
          <p:cNvSpPr/>
          <p:nvPr/>
        </p:nvSpPr>
        <p:spPr>
          <a:xfrm>
            <a:off x="1486190" y="1839826"/>
            <a:ext cx="9219620" cy="1702405"/>
          </a:xfrm>
          <a:prstGeom prst="rect">
            <a:avLst/>
          </a:prstGeom>
          <a:solidFill>
            <a:srgbClr val="CB6B23">
              <a:lumMod val="20000"/>
              <a:lumOff val="80000"/>
            </a:srgbClr>
          </a:solidFill>
          <a:ln>
            <a:solidFill>
              <a:srgbClr val="E3E4FB"/>
            </a:solidFill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0000" rIns="45719" anchor="ctr"/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과학 연구 및 </a:t>
            </a:r>
            <a:r>
              <a:rPr lang="ko-KR" altLang="en-US" sz="2000" dirty="0" err="1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머신러닝</a:t>
            </a:r>
            <a:r>
              <a:rPr lang="ko-KR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분야에 적합한 </a:t>
            </a:r>
            <a:r>
              <a:rPr lang="en-US" altLang="ko-KR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Python </a:t>
            </a:r>
            <a:r>
              <a:rPr lang="ko-KR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및 </a:t>
            </a:r>
            <a:r>
              <a:rPr lang="en-US" altLang="ko-KR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R </a:t>
            </a:r>
            <a:r>
              <a:rPr lang="ko-KR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언어의 패키지 </a:t>
            </a:r>
            <a:r>
              <a:rPr lang="en-US" altLang="ko-KR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/ </a:t>
            </a:r>
            <a:r>
              <a:rPr lang="ko-KR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의존성 관리 및 배포를 편리하게 해주는 조건부 무료 오픈 소스 소프트웨어</a:t>
            </a:r>
            <a:endParaRPr lang="en-US" altLang="ko-KR" sz="2000" dirty="0">
              <a:solidFill>
                <a:srgbClr val="000000">
                  <a:lumMod val="85000"/>
                  <a:lumOff val="15000"/>
                </a:srgb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아나콘다 내에 </a:t>
            </a:r>
            <a:r>
              <a:rPr lang="ko-KR" altLang="en-US" sz="2000" dirty="0" err="1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파이썬과</a:t>
            </a:r>
            <a:r>
              <a:rPr lang="ko-KR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</a:t>
            </a:r>
            <a:r>
              <a:rPr lang="ko-KR" altLang="en-US" sz="2000" b="1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주피터 노트북 </a:t>
            </a:r>
            <a:r>
              <a:rPr lang="ko-KR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설치가 되어 있음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pic>
        <p:nvPicPr>
          <p:cNvPr id="17" name="Picture 2" descr="Anaconda | Individual Edition">
            <a:extLst>
              <a:ext uri="{FF2B5EF4-FFF2-40B4-BE49-F238E27FC236}">
                <a16:creationId xmlns:a16="http://schemas.microsoft.com/office/drawing/2014/main" id="{C15ED98D-4CD3-4489-AF8B-FEEAFE956F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508" b="34663"/>
          <a:stretch/>
        </p:blipFill>
        <p:spPr bwMode="auto">
          <a:xfrm>
            <a:off x="2606402" y="4282440"/>
            <a:ext cx="6979196" cy="1166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01760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67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7A8CEA3-60C3-66B7-9C86-4FDC7A2A750F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F496130-298C-6B01-9986-DF44050EE2D2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Anaconda </a:t>
              </a:r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설치하기</a:t>
              </a:r>
              <a:endParaRPr kumimoji="0" lang="x-none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08249AC9-4543-6AF2-C1A9-F50241BD5645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" name="사각형: 둥근 모서리 4">
                <a:extLst>
                  <a:ext uri="{FF2B5EF4-FFF2-40B4-BE49-F238E27FC236}">
                    <a16:creationId xmlns:a16="http://schemas.microsoft.com/office/drawing/2014/main" id="{82E90DAF-3C9A-6A94-EB5A-8936710A87A9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6" name="사각형: 둥근 모서리 5">
                <a:extLst>
                  <a:ext uri="{FF2B5EF4-FFF2-40B4-BE49-F238E27FC236}">
                    <a16:creationId xmlns:a16="http://schemas.microsoft.com/office/drawing/2014/main" id="{7AD82408-5AC5-E2AD-F58A-0F2CD78C3D93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15" name="Google Shape;215;p33">
            <a:extLst>
              <a:ext uri="{FF2B5EF4-FFF2-40B4-BE49-F238E27FC236}">
                <a16:creationId xmlns:a16="http://schemas.microsoft.com/office/drawing/2014/main" id="{08C7C007-BF8F-4ACF-8726-DA896D85A821}"/>
              </a:ext>
            </a:extLst>
          </p:cNvPr>
          <p:cNvSpPr/>
          <p:nvPr/>
        </p:nvSpPr>
        <p:spPr>
          <a:xfrm>
            <a:off x="1486190" y="1839827"/>
            <a:ext cx="9219620" cy="771294"/>
          </a:xfrm>
          <a:prstGeom prst="rect">
            <a:avLst/>
          </a:prstGeom>
          <a:solidFill>
            <a:srgbClr val="CB6B23">
              <a:lumMod val="20000"/>
              <a:lumOff val="80000"/>
            </a:srgbClr>
          </a:solidFill>
          <a:ln>
            <a:solidFill>
              <a:srgbClr val="E3E4FB"/>
            </a:solidFill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0000" rIns="45719" anchor="ctr"/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아나콘다 홈페이지 접속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(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hlinkClick r:id="rId2"/>
              </a:rPr>
              <a:t>https://</a:t>
            </a:r>
            <a:r>
              <a:rPr kumimoji="0" lang="en-US" altLang="ko-KR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hlinkClick r:id="rId2"/>
              </a:rPr>
              <a:t>www.anaconda.com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hlinkClick r:id="rId2"/>
              </a:rPr>
              <a:t>/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)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B9DF190-1F5E-4B75-93AD-6394A35F64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5800" y="2741113"/>
            <a:ext cx="5740400" cy="3497374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542A2D03-2BCF-4E4E-917F-FB5EC9F8DADE}"/>
              </a:ext>
            </a:extLst>
          </p:cNvPr>
          <p:cNvSpPr/>
          <p:nvPr/>
        </p:nvSpPr>
        <p:spPr>
          <a:xfrm>
            <a:off x="5694680" y="5501640"/>
            <a:ext cx="904240" cy="33528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946456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68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7A8CEA3-60C3-66B7-9C86-4FDC7A2A750F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F496130-298C-6B01-9986-DF44050EE2D2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Anaconda </a:t>
              </a:r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설치하기</a:t>
              </a:r>
              <a:endParaRPr kumimoji="0" lang="x-none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08249AC9-4543-6AF2-C1A9-F50241BD5645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" name="사각형: 둥근 모서리 4">
                <a:extLst>
                  <a:ext uri="{FF2B5EF4-FFF2-40B4-BE49-F238E27FC236}">
                    <a16:creationId xmlns:a16="http://schemas.microsoft.com/office/drawing/2014/main" id="{82E90DAF-3C9A-6A94-EB5A-8936710A87A9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6" name="사각형: 둥근 모서리 5">
                <a:extLst>
                  <a:ext uri="{FF2B5EF4-FFF2-40B4-BE49-F238E27FC236}">
                    <a16:creationId xmlns:a16="http://schemas.microsoft.com/office/drawing/2014/main" id="{7AD82408-5AC5-E2AD-F58A-0F2CD78C3D93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85DAFD16-0265-4FD6-A2FA-5ADF76F97BDE}"/>
              </a:ext>
            </a:extLst>
          </p:cNvPr>
          <p:cNvGrpSpPr/>
          <p:nvPr/>
        </p:nvGrpSpPr>
        <p:grpSpPr>
          <a:xfrm>
            <a:off x="3702605" y="2095101"/>
            <a:ext cx="4786789" cy="3691019"/>
            <a:chOff x="6536531" y="2920999"/>
            <a:chExt cx="7246938" cy="5588002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1E984C30-E8F3-403A-B95E-60952F8037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36531" y="2920999"/>
              <a:ext cx="7246938" cy="5588002"/>
            </a:xfrm>
            <a:prstGeom prst="rect">
              <a:avLst/>
            </a:prstGeom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077329DD-839B-4D16-A298-478D96ACDA8A}"/>
                </a:ext>
              </a:extLst>
            </p:cNvPr>
            <p:cNvSpPr/>
            <p:nvPr/>
          </p:nvSpPr>
          <p:spPr>
            <a:xfrm>
              <a:off x="11175999" y="7995058"/>
              <a:ext cx="1206501" cy="412342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28483568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69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7A8CEA3-60C3-66B7-9C86-4FDC7A2A750F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F496130-298C-6B01-9986-DF44050EE2D2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Anaconda </a:t>
              </a:r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설치하기</a:t>
              </a:r>
              <a:endParaRPr kumimoji="0" lang="x-none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08249AC9-4543-6AF2-C1A9-F50241BD5645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" name="사각형: 둥근 모서리 4">
                <a:extLst>
                  <a:ext uri="{FF2B5EF4-FFF2-40B4-BE49-F238E27FC236}">
                    <a16:creationId xmlns:a16="http://schemas.microsoft.com/office/drawing/2014/main" id="{82E90DAF-3C9A-6A94-EB5A-8936710A87A9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6" name="사각형: 둥근 모서리 5">
                <a:extLst>
                  <a:ext uri="{FF2B5EF4-FFF2-40B4-BE49-F238E27FC236}">
                    <a16:creationId xmlns:a16="http://schemas.microsoft.com/office/drawing/2014/main" id="{7AD82408-5AC5-E2AD-F58A-0F2CD78C3D93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918E9A98-6061-42BF-9C54-CCCEDA6A15B8}"/>
              </a:ext>
            </a:extLst>
          </p:cNvPr>
          <p:cNvGrpSpPr/>
          <p:nvPr/>
        </p:nvGrpSpPr>
        <p:grpSpPr>
          <a:xfrm>
            <a:off x="3582864" y="2031999"/>
            <a:ext cx="5026271" cy="3901441"/>
            <a:chOff x="6396841" y="2793999"/>
            <a:chExt cx="7526318" cy="5842002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D4AD05B6-8677-436E-B2AE-6A4A4FCEFBA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96841" y="2793999"/>
              <a:ext cx="7526318" cy="5842002"/>
            </a:xfrm>
            <a:prstGeom prst="rect">
              <a:avLst/>
            </a:prstGeom>
          </p:spPr>
        </p:pic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68D5E4EC-57F0-418F-AD21-216AF26250CE}"/>
                </a:ext>
              </a:extLst>
            </p:cNvPr>
            <p:cNvSpPr/>
            <p:nvPr/>
          </p:nvSpPr>
          <p:spPr>
            <a:xfrm>
              <a:off x="11277599" y="8045858"/>
              <a:ext cx="1206501" cy="412342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6917777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3">
            <a:extLst>
              <a:ext uri="{FF2B5EF4-FFF2-40B4-BE49-F238E27FC236}">
                <a16:creationId xmlns:a16="http://schemas.microsoft.com/office/drawing/2014/main" id="{19DAC65E-BDF6-4B9C-A7FA-CD0DCB191397}"/>
              </a:ext>
            </a:extLst>
          </p:cNvPr>
          <p:cNvSpPr txBox="1">
            <a:spLocks/>
          </p:cNvSpPr>
          <p:nvPr/>
        </p:nvSpPr>
        <p:spPr>
          <a:xfrm>
            <a:off x="11493500" y="4327525"/>
            <a:ext cx="6985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7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4365B85E-14A7-49DC-94C3-F99B9AE34811}"/>
              </a:ext>
            </a:extLst>
          </p:cNvPr>
          <p:cNvGrpSpPr/>
          <p:nvPr/>
        </p:nvGrpSpPr>
        <p:grpSpPr>
          <a:xfrm>
            <a:off x="620956" y="1073049"/>
            <a:ext cx="9173284" cy="489557"/>
            <a:chOff x="1189916" y="1144994"/>
            <a:chExt cx="9173284" cy="489557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C4DA130-B02D-4526-9C15-CCB0AF6072D0}"/>
                </a:ext>
              </a:extLst>
            </p:cNvPr>
            <p:cNvSpPr txBox="1"/>
            <p:nvPr/>
          </p:nvSpPr>
          <p:spPr>
            <a:xfrm>
              <a:off x="1766129" y="1144994"/>
              <a:ext cx="8597071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CNN (Convolutional</a:t>
              </a:r>
              <a:r>
                <a:rPr lang="ko-KR" altLang="en-US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 </a:t>
              </a:r>
              <a:r>
                <a:rPr lang="en-US" altLang="ko-KR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Neural Network, </a:t>
              </a:r>
              <a:r>
                <a:rPr lang="ko-KR" altLang="en-US" sz="2400" kern="0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합성곱</a:t>
              </a:r>
              <a:r>
                <a:rPr lang="ko-KR" altLang="en-US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 신경망</a:t>
              </a:r>
              <a:r>
                <a:rPr lang="en-US" altLang="ko-KR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)</a:t>
              </a:r>
              <a:endParaRPr kumimoji="0" lang="ko-Kore-KR" altLang="en-US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24CAFDAC-28D0-4637-A644-E0CAF576E28C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7" name="사각형: 둥근 모서리 6">
                <a:extLst>
                  <a:ext uri="{FF2B5EF4-FFF2-40B4-BE49-F238E27FC236}">
                    <a16:creationId xmlns:a16="http://schemas.microsoft.com/office/drawing/2014/main" id="{694B59F4-2E33-4D32-B45F-34749A6562EB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8" name="사각형: 둥근 모서리 7">
                <a:extLst>
                  <a:ext uri="{FF2B5EF4-FFF2-40B4-BE49-F238E27FC236}">
                    <a16:creationId xmlns:a16="http://schemas.microsoft.com/office/drawing/2014/main" id="{820FEEC7-688F-481C-8299-4050792E314D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pic>
        <p:nvPicPr>
          <p:cNvPr id="9" name="Picture 2" descr="LeNet-5 in 9 lines of code using Keras - Mostafa Gazar - Medium">
            <a:extLst>
              <a:ext uri="{FF2B5EF4-FFF2-40B4-BE49-F238E27FC236}">
                <a16:creationId xmlns:a16="http://schemas.microsoft.com/office/drawing/2014/main" id="{96151ED4-95AF-4316-A962-5FF15B171F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093" y="2403225"/>
            <a:ext cx="9023147" cy="2704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13E544C0-0E22-467F-9A78-76DF3D503E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59" t="40536" r="70015" b="26215"/>
          <a:stretch/>
        </p:blipFill>
        <p:spPr bwMode="auto">
          <a:xfrm>
            <a:off x="564059" y="3210006"/>
            <a:ext cx="1796351" cy="1456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5DA17BA3-A610-4513-8254-DDBA7C2F2A38}"/>
              </a:ext>
            </a:extLst>
          </p:cNvPr>
          <p:cNvSpPr/>
          <p:nvPr/>
        </p:nvSpPr>
        <p:spPr>
          <a:xfrm>
            <a:off x="9911751" y="3114136"/>
            <a:ext cx="181155" cy="15785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894A7D61-D2C4-4505-8B86-0DF294D580C6}"/>
              </a:ext>
            </a:extLst>
          </p:cNvPr>
          <p:cNvGrpSpPr/>
          <p:nvPr/>
        </p:nvGrpSpPr>
        <p:grpSpPr>
          <a:xfrm>
            <a:off x="10311718" y="3429000"/>
            <a:ext cx="1610343" cy="1030882"/>
            <a:chOff x="9694811" y="4783697"/>
            <a:chExt cx="1610343" cy="1030882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F3702418-AFD6-4FC1-B06E-FE04DF713F1F}"/>
                </a:ext>
              </a:extLst>
            </p:cNvPr>
            <p:cNvSpPr/>
            <p:nvPr/>
          </p:nvSpPr>
          <p:spPr>
            <a:xfrm>
              <a:off x="9694811" y="4783697"/>
              <a:ext cx="1470274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Cat: 0.95</a:t>
              </a:r>
              <a:endParaRPr kumimoji="0" lang="ko-KR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825F00C6-9F1E-451C-850D-D532174544F7}"/>
                </a:ext>
              </a:extLst>
            </p:cNvPr>
            <p:cNvSpPr/>
            <p:nvPr/>
          </p:nvSpPr>
          <p:spPr>
            <a:xfrm>
              <a:off x="9705036" y="5352914"/>
              <a:ext cx="1600118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Dog: 0.05</a:t>
              </a:r>
              <a:endParaRPr kumimoji="0" lang="ko-KR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57073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70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7A8CEA3-60C3-66B7-9C86-4FDC7A2A750F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F496130-298C-6B01-9986-DF44050EE2D2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Anaconda </a:t>
              </a:r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설치하기</a:t>
              </a:r>
              <a:endParaRPr kumimoji="0" lang="x-none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08249AC9-4543-6AF2-C1A9-F50241BD5645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" name="사각형: 둥근 모서리 4">
                <a:extLst>
                  <a:ext uri="{FF2B5EF4-FFF2-40B4-BE49-F238E27FC236}">
                    <a16:creationId xmlns:a16="http://schemas.microsoft.com/office/drawing/2014/main" id="{82E90DAF-3C9A-6A94-EB5A-8936710A87A9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6" name="사각형: 둥근 모서리 5">
                <a:extLst>
                  <a:ext uri="{FF2B5EF4-FFF2-40B4-BE49-F238E27FC236}">
                    <a16:creationId xmlns:a16="http://schemas.microsoft.com/office/drawing/2014/main" id="{7AD82408-5AC5-E2AD-F58A-0F2CD78C3D93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26D69066-285E-4169-BA50-2A8FE487EC3E}"/>
              </a:ext>
            </a:extLst>
          </p:cNvPr>
          <p:cNvGrpSpPr/>
          <p:nvPr/>
        </p:nvGrpSpPr>
        <p:grpSpPr>
          <a:xfrm>
            <a:off x="3592853" y="2067560"/>
            <a:ext cx="5006293" cy="3845560"/>
            <a:chOff x="6588800" y="2971800"/>
            <a:chExt cx="7142400" cy="5486400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8979B16E-0CA9-46FB-ACA5-11966BF1ED4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88800" y="2971800"/>
              <a:ext cx="7142400" cy="5486400"/>
            </a:xfrm>
            <a:prstGeom prst="rect">
              <a:avLst/>
            </a:prstGeom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FCA06307-F510-477B-ABD5-32A144B4285E}"/>
                </a:ext>
              </a:extLst>
            </p:cNvPr>
            <p:cNvSpPr/>
            <p:nvPr/>
          </p:nvSpPr>
          <p:spPr>
            <a:xfrm>
              <a:off x="11201399" y="7956958"/>
              <a:ext cx="1206501" cy="412342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3784342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71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7A8CEA3-60C3-66B7-9C86-4FDC7A2A750F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F496130-298C-6B01-9986-DF44050EE2D2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Anaconda </a:t>
              </a:r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설치하기</a:t>
              </a:r>
              <a:endParaRPr kumimoji="0" lang="x-none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08249AC9-4543-6AF2-C1A9-F50241BD5645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" name="사각형: 둥근 모서리 4">
                <a:extLst>
                  <a:ext uri="{FF2B5EF4-FFF2-40B4-BE49-F238E27FC236}">
                    <a16:creationId xmlns:a16="http://schemas.microsoft.com/office/drawing/2014/main" id="{82E90DAF-3C9A-6A94-EB5A-8936710A87A9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6" name="사각형: 둥근 모서리 5">
                <a:extLst>
                  <a:ext uri="{FF2B5EF4-FFF2-40B4-BE49-F238E27FC236}">
                    <a16:creationId xmlns:a16="http://schemas.microsoft.com/office/drawing/2014/main" id="{7AD82408-5AC5-E2AD-F58A-0F2CD78C3D93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5EA31AC5-751B-4926-BEC9-BC1377807C4F}"/>
              </a:ext>
            </a:extLst>
          </p:cNvPr>
          <p:cNvGrpSpPr/>
          <p:nvPr/>
        </p:nvGrpSpPr>
        <p:grpSpPr>
          <a:xfrm>
            <a:off x="3357879" y="1881961"/>
            <a:ext cx="5476242" cy="4242158"/>
            <a:chOff x="6487621" y="2870199"/>
            <a:chExt cx="7344758" cy="5689602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066B88E3-62E3-4D32-8006-1E36E520E0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87621" y="2870199"/>
              <a:ext cx="7344758" cy="5689602"/>
            </a:xfrm>
            <a:prstGeom prst="rect">
              <a:avLst/>
            </a:prstGeom>
          </p:spPr>
        </p:pic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D1742D91-9766-4709-9A4C-36185EB0F4CB}"/>
                </a:ext>
              </a:extLst>
            </p:cNvPr>
            <p:cNvSpPr/>
            <p:nvPr/>
          </p:nvSpPr>
          <p:spPr>
            <a:xfrm>
              <a:off x="11201399" y="7995058"/>
              <a:ext cx="1206501" cy="412342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94619851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72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7A8CEA3-60C3-66B7-9C86-4FDC7A2A750F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F496130-298C-6B01-9986-DF44050EE2D2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Anaconda </a:t>
              </a:r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설치하기</a:t>
              </a:r>
              <a:endParaRPr kumimoji="0" lang="x-none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08249AC9-4543-6AF2-C1A9-F50241BD5645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" name="사각형: 둥근 모서리 4">
                <a:extLst>
                  <a:ext uri="{FF2B5EF4-FFF2-40B4-BE49-F238E27FC236}">
                    <a16:creationId xmlns:a16="http://schemas.microsoft.com/office/drawing/2014/main" id="{82E90DAF-3C9A-6A94-EB5A-8936710A87A9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6" name="사각형: 둥근 모서리 5">
                <a:extLst>
                  <a:ext uri="{FF2B5EF4-FFF2-40B4-BE49-F238E27FC236}">
                    <a16:creationId xmlns:a16="http://schemas.microsoft.com/office/drawing/2014/main" id="{7AD82408-5AC5-E2AD-F58A-0F2CD78C3D93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4789A9D4-7ACF-4269-964C-459C791E367F}"/>
              </a:ext>
            </a:extLst>
          </p:cNvPr>
          <p:cNvGrpSpPr/>
          <p:nvPr/>
        </p:nvGrpSpPr>
        <p:grpSpPr>
          <a:xfrm>
            <a:off x="3450436" y="1831817"/>
            <a:ext cx="5291128" cy="4092938"/>
            <a:chOff x="6367471" y="2781299"/>
            <a:chExt cx="7585058" cy="5867402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8F681EBA-D1CA-4C61-8E6D-388409309F1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67471" y="2781299"/>
              <a:ext cx="7585058" cy="5867402"/>
            </a:xfrm>
            <a:prstGeom prst="rect">
              <a:avLst/>
            </a:prstGeom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81004816-0C54-4810-9F25-5ADCADAB39BA}"/>
                </a:ext>
              </a:extLst>
            </p:cNvPr>
            <p:cNvSpPr/>
            <p:nvPr/>
          </p:nvSpPr>
          <p:spPr>
            <a:xfrm>
              <a:off x="11277599" y="8096658"/>
              <a:ext cx="1206501" cy="412342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F52BACF9-C26C-4C9F-9419-AB1BAB962E01}"/>
                </a:ext>
              </a:extLst>
            </p:cNvPr>
            <p:cNvSpPr/>
            <p:nvPr/>
          </p:nvSpPr>
          <p:spPr>
            <a:xfrm>
              <a:off x="6896099" y="4451758"/>
              <a:ext cx="4686301" cy="412342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99612230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73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7A8CEA3-60C3-66B7-9C86-4FDC7A2A750F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F496130-298C-6B01-9986-DF44050EE2D2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Anaconda </a:t>
              </a:r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설치하기</a:t>
              </a:r>
              <a:endParaRPr kumimoji="0" lang="x-none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08249AC9-4543-6AF2-C1A9-F50241BD5645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" name="사각형: 둥근 모서리 4">
                <a:extLst>
                  <a:ext uri="{FF2B5EF4-FFF2-40B4-BE49-F238E27FC236}">
                    <a16:creationId xmlns:a16="http://schemas.microsoft.com/office/drawing/2014/main" id="{82E90DAF-3C9A-6A94-EB5A-8936710A87A9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6" name="사각형: 둥근 모서리 5">
                <a:extLst>
                  <a:ext uri="{FF2B5EF4-FFF2-40B4-BE49-F238E27FC236}">
                    <a16:creationId xmlns:a16="http://schemas.microsoft.com/office/drawing/2014/main" id="{7AD82408-5AC5-E2AD-F58A-0F2CD78C3D93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5FD7554-5322-4B46-95E3-BCAA098F0F19}"/>
              </a:ext>
            </a:extLst>
          </p:cNvPr>
          <p:cNvGrpSpPr/>
          <p:nvPr/>
        </p:nvGrpSpPr>
        <p:grpSpPr>
          <a:xfrm>
            <a:off x="1497205" y="1985950"/>
            <a:ext cx="10064876" cy="3727056"/>
            <a:chOff x="1579896" y="2959099"/>
            <a:chExt cx="15570481" cy="5765802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980259AF-30E4-4D00-BCF3-E729419173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802481" y="3055682"/>
              <a:ext cx="7347896" cy="5669219"/>
            </a:xfrm>
            <a:prstGeom prst="rect">
              <a:avLst/>
            </a:prstGeom>
          </p:spPr>
        </p:pic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A0498810-F0A4-4C16-B5AC-91CA9F00C48B}"/>
                </a:ext>
              </a:extLst>
            </p:cNvPr>
            <p:cNvSpPr/>
            <p:nvPr/>
          </p:nvSpPr>
          <p:spPr>
            <a:xfrm>
              <a:off x="14541499" y="8185558"/>
              <a:ext cx="1206501" cy="412342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FDB45EF5-D7D6-414C-BFAD-76DDF16DB5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79896" y="2959099"/>
              <a:ext cx="7462506" cy="576580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241965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74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7A8CEA3-60C3-66B7-9C86-4FDC7A2A750F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F496130-298C-6B01-9986-DF44050EE2D2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Anaconda </a:t>
              </a:r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설치하기</a:t>
              </a:r>
              <a:endParaRPr kumimoji="0" lang="x-none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08249AC9-4543-6AF2-C1A9-F50241BD5645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" name="사각형: 둥근 모서리 4">
                <a:extLst>
                  <a:ext uri="{FF2B5EF4-FFF2-40B4-BE49-F238E27FC236}">
                    <a16:creationId xmlns:a16="http://schemas.microsoft.com/office/drawing/2014/main" id="{82E90DAF-3C9A-6A94-EB5A-8936710A87A9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6" name="사각형: 둥근 모서리 5">
                <a:extLst>
                  <a:ext uri="{FF2B5EF4-FFF2-40B4-BE49-F238E27FC236}">
                    <a16:creationId xmlns:a16="http://schemas.microsoft.com/office/drawing/2014/main" id="{7AD82408-5AC5-E2AD-F58A-0F2CD78C3D93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19D2396F-190A-437C-BCAD-6C1BE6893EF1}"/>
              </a:ext>
            </a:extLst>
          </p:cNvPr>
          <p:cNvGrpSpPr/>
          <p:nvPr/>
        </p:nvGrpSpPr>
        <p:grpSpPr>
          <a:xfrm>
            <a:off x="3347720" y="1832692"/>
            <a:ext cx="5496560" cy="4246840"/>
            <a:chOff x="6445184" y="2844799"/>
            <a:chExt cx="7429632" cy="5740402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37DAABA8-2300-4B8F-B94C-288ADF288A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45184" y="2844799"/>
              <a:ext cx="7429632" cy="5740402"/>
            </a:xfrm>
            <a:prstGeom prst="rect">
              <a:avLst/>
            </a:prstGeom>
          </p:spPr>
        </p:pic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A19888C7-06AC-43B2-AAF0-9080F506EC14}"/>
                </a:ext>
              </a:extLst>
            </p:cNvPr>
            <p:cNvSpPr/>
            <p:nvPr/>
          </p:nvSpPr>
          <p:spPr>
            <a:xfrm>
              <a:off x="11239499" y="8068287"/>
              <a:ext cx="1206501" cy="412342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04477700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75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7A8CEA3-60C3-66B7-9C86-4FDC7A2A750F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F496130-298C-6B01-9986-DF44050EE2D2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Jupyter</a:t>
              </a:r>
              <a:r>
                <a: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 Notebook </a:t>
              </a:r>
              <a:r>
                <a: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실행하기</a:t>
              </a:r>
              <a:endParaRPr kumimoji="0" lang="x-none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08249AC9-4543-6AF2-C1A9-F50241BD5645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" name="사각형: 둥근 모서리 4">
                <a:extLst>
                  <a:ext uri="{FF2B5EF4-FFF2-40B4-BE49-F238E27FC236}">
                    <a16:creationId xmlns:a16="http://schemas.microsoft.com/office/drawing/2014/main" id="{82E90DAF-3C9A-6A94-EB5A-8936710A87A9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6" name="사각형: 둥근 모서리 5">
                <a:extLst>
                  <a:ext uri="{FF2B5EF4-FFF2-40B4-BE49-F238E27FC236}">
                    <a16:creationId xmlns:a16="http://schemas.microsoft.com/office/drawing/2014/main" id="{7AD82408-5AC5-E2AD-F58A-0F2CD78C3D93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D0A61C4C-9CCD-4D42-9CFF-75539AB625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0920" y="1956913"/>
            <a:ext cx="5090160" cy="4183694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991E0CD8-090C-450A-B61C-F9372AF5873D}"/>
              </a:ext>
            </a:extLst>
          </p:cNvPr>
          <p:cNvSpPr/>
          <p:nvPr/>
        </p:nvSpPr>
        <p:spPr>
          <a:xfrm>
            <a:off x="3704391" y="5874911"/>
            <a:ext cx="1477209" cy="30505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EC240F7-8747-43CA-AED4-5DDCBB977096}"/>
              </a:ext>
            </a:extLst>
          </p:cNvPr>
          <p:cNvSpPr/>
          <p:nvPr/>
        </p:nvSpPr>
        <p:spPr>
          <a:xfrm>
            <a:off x="3816151" y="2549903"/>
            <a:ext cx="1964889" cy="35316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C7CFBB34-14EA-4F3D-BEA8-1F36D854F729}"/>
              </a:ext>
            </a:extLst>
          </p:cNvPr>
          <p:cNvGrpSpPr/>
          <p:nvPr/>
        </p:nvGrpSpPr>
        <p:grpSpPr>
          <a:xfrm>
            <a:off x="3055543" y="5818118"/>
            <a:ext cx="418641" cy="418641"/>
            <a:chOff x="643929" y="3260130"/>
            <a:chExt cx="797522" cy="79752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981DA406-A710-45B3-A887-C69D86147089}"/>
                </a:ext>
              </a:extLst>
            </p:cNvPr>
            <p:cNvSpPr/>
            <p:nvPr/>
          </p:nvSpPr>
          <p:spPr>
            <a:xfrm>
              <a:off x="643929" y="3260130"/>
              <a:ext cx="797522" cy="797520"/>
            </a:xfrm>
            <a:prstGeom prst="ellipse">
              <a:avLst/>
            </a:prstGeom>
            <a:solidFill>
              <a:srgbClr val="993300"/>
            </a:solidFill>
            <a:ln w="127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5259C6DA-703D-4003-8348-8628831B3C53}"/>
                </a:ext>
              </a:extLst>
            </p:cNvPr>
            <p:cNvSpPr/>
            <p:nvPr/>
          </p:nvSpPr>
          <p:spPr>
            <a:xfrm>
              <a:off x="732828" y="3349029"/>
              <a:ext cx="619722" cy="619722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1</a:t>
              </a: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377F5221-5862-4AC2-BAF2-F28962967CA9}"/>
              </a:ext>
            </a:extLst>
          </p:cNvPr>
          <p:cNvGrpSpPr/>
          <p:nvPr/>
        </p:nvGrpSpPr>
        <p:grpSpPr>
          <a:xfrm>
            <a:off x="3341599" y="2507143"/>
            <a:ext cx="418641" cy="418641"/>
            <a:chOff x="643929" y="3260130"/>
            <a:chExt cx="797522" cy="79752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30A5455F-4D9F-4ED8-B6E4-203B8B774A7E}"/>
                </a:ext>
              </a:extLst>
            </p:cNvPr>
            <p:cNvSpPr/>
            <p:nvPr/>
          </p:nvSpPr>
          <p:spPr>
            <a:xfrm>
              <a:off x="643929" y="3260130"/>
              <a:ext cx="797522" cy="797520"/>
            </a:xfrm>
            <a:prstGeom prst="ellipse">
              <a:avLst/>
            </a:prstGeom>
            <a:solidFill>
              <a:srgbClr val="993300"/>
            </a:solidFill>
            <a:ln w="127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D3CFDFB5-00E9-4F46-B19A-855BCDF44727}"/>
                </a:ext>
              </a:extLst>
            </p:cNvPr>
            <p:cNvSpPr/>
            <p:nvPr/>
          </p:nvSpPr>
          <p:spPr>
            <a:xfrm>
              <a:off x="732828" y="3349029"/>
              <a:ext cx="619722" cy="619722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2</a:t>
              </a: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7474378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76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7A8CEA3-60C3-66B7-9C86-4FDC7A2A750F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F496130-298C-6B01-9986-DF44050EE2D2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Jupyter</a:t>
              </a:r>
              <a:r>
                <a: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 Notebook </a:t>
              </a:r>
              <a:r>
                <a: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실행하기</a:t>
              </a:r>
              <a:endParaRPr kumimoji="0" lang="x-none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08249AC9-4543-6AF2-C1A9-F50241BD5645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" name="사각형: 둥근 모서리 4">
                <a:extLst>
                  <a:ext uri="{FF2B5EF4-FFF2-40B4-BE49-F238E27FC236}">
                    <a16:creationId xmlns:a16="http://schemas.microsoft.com/office/drawing/2014/main" id="{82E90DAF-3C9A-6A94-EB5A-8936710A87A9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6" name="사각형: 둥근 모서리 5">
                <a:extLst>
                  <a:ext uri="{FF2B5EF4-FFF2-40B4-BE49-F238E27FC236}">
                    <a16:creationId xmlns:a16="http://schemas.microsoft.com/office/drawing/2014/main" id="{7AD82408-5AC5-E2AD-F58A-0F2CD78C3D93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3AA588C0-109F-40A7-AB1E-2F081E4D6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3434" y="2087593"/>
            <a:ext cx="8285132" cy="3286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57876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77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7A8CEA3-60C3-66B7-9C86-4FDC7A2A750F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F496130-298C-6B01-9986-DF44050EE2D2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Jupyter</a:t>
              </a:r>
              <a:r>
                <a: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 Notebook </a:t>
              </a:r>
              <a:r>
                <a: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실행하기 </a:t>
              </a: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- </a:t>
              </a:r>
              <a:r>
                <a: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성공</a:t>
              </a: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!</a:t>
              </a:r>
              <a:endParaRPr kumimoji="0" lang="x-none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08249AC9-4543-6AF2-C1A9-F50241BD5645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" name="사각형: 둥근 모서리 4">
                <a:extLst>
                  <a:ext uri="{FF2B5EF4-FFF2-40B4-BE49-F238E27FC236}">
                    <a16:creationId xmlns:a16="http://schemas.microsoft.com/office/drawing/2014/main" id="{82E90DAF-3C9A-6A94-EB5A-8936710A87A9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6" name="사각형: 둥근 모서리 5">
                <a:extLst>
                  <a:ext uri="{FF2B5EF4-FFF2-40B4-BE49-F238E27FC236}">
                    <a16:creationId xmlns:a16="http://schemas.microsoft.com/office/drawing/2014/main" id="{7AD82408-5AC5-E2AD-F58A-0F2CD78C3D93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7036D7B1-5821-4979-86D3-85E1177D165C}"/>
              </a:ext>
            </a:extLst>
          </p:cNvPr>
          <p:cNvSpPr txBox="1"/>
          <p:nvPr/>
        </p:nvSpPr>
        <p:spPr>
          <a:xfrm>
            <a:off x="1268289" y="1746260"/>
            <a:ext cx="6647720" cy="4055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lnSpc>
                <a:spcPct val="120000"/>
              </a:lnSpc>
            </a:pPr>
            <a:r>
              <a:rPr lang="en-US" altLang="ko-KR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- </a:t>
            </a:r>
            <a:r>
              <a:rPr lang="ko-KR" altLang="en-US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이후부터는 </a:t>
            </a:r>
            <a:r>
              <a:rPr lang="en-US" altLang="ko-KR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Jupyter</a:t>
            </a:r>
            <a:r>
              <a:rPr lang="en-US" altLang="ko-KR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notebook</a:t>
            </a:r>
            <a:r>
              <a:rPr lang="ko-KR" altLang="en-US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에서 실습 </a:t>
            </a:r>
            <a:r>
              <a:rPr lang="ko-KR" altLang="en-US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진행할게요</a:t>
            </a:r>
            <a:r>
              <a:rPr lang="en-US" altLang="ko-KR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!</a:t>
            </a:r>
            <a:endParaRPr lang="ko-KR" altLang="en-US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1A7214F-E185-0B62-AB4C-7BDBFDAEA8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126" y="2412849"/>
            <a:ext cx="11436751" cy="2849429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34C72F7E-0EF0-400B-81CD-9C32E98D2B1D}"/>
              </a:ext>
            </a:extLst>
          </p:cNvPr>
          <p:cNvSpPr/>
          <p:nvPr/>
        </p:nvSpPr>
        <p:spPr>
          <a:xfrm>
            <a:off x="899159" y="3996479"/>
            <a:ext cx="2648722" cy="101999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870548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78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A37B24-5BD2-4DC8-8771-D6AD2B270775}"/>
              </a:ext>
            </a:extLst>
          </p:cNvPr>
          <p:cNvSpPr txBox="1"/>
          <p:nvPr/>
        </p:nvSpPr>
        <p:spPr>
          <a:xfrm>
            <a:off x="2380590" y="1586197"/>
            <a:ext cx="7430819" cy="34442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dirty="0">
                <a:solidFill>
                  <a:srgbClr val="000000">
                    <a:lumMod val="85000"/>
                    <a:lumOff val="15000"/>
                  </a:srgb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모든 강의가 끝났습니다</a:t>
            </a:r>
            <a:r>
              <a:rPr lang="en-US" altLang="ko-KR" sz="2400" dirty="0">
                <a:solidFill>
                  <a:srgbClr val="000000">
                    <a:lumMod val="85000"/>
                    <a:lumOff val="15000"/>
                  </a:srgb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. </a:t>
            </a:r>
            <a:r>
              <a:rPr lang="ko-KR" altLang="en-US" sz="2400" dirty="0">
                <a:solidFill>
                  <a:srgbClr val="000000">
                    <a:lumMod val="85000"/>
                    <a:lumOff val="15000"/>
                  </a:srgb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고생하셨습니다</a:t>
            </a:r>
            <a:r>
              <a:rPr lang="en-US" altLang="ko-KR" sz="2400" dirty="0">
                <a:solidFill>
                  <a:srgbClr val="000000">
                    <a:lumMod val="85000"/>
                    <a:lumOff val="15000"/>
                  </a:srgb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!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  <a:p>
            <a:pPr algn="ctr" defTabSz="914400">
              <a:defRPr/>
            </a:pPr>
            <a:r>
              <a:rPr lang="ko-KR" altLang="en-US" sz="2400" dirty="0">
                <a:solidFill>
                  <a:srgbClr val="0070C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온라인 출석부</a:t>
            </a:r>
            <a:r>
              <a:rPr lang="ko-KR" altLang="en-US" sz="2400" dirty="0">
                <a:solidFill>
                  <a:srgbClr val="0070C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 </a:t>
            </a:r>
            <a:r>
              <a:rPr lang="ko-KR" altLang="en-US" sz="2400" dirty="0">
                <a:solidFill>
                  <a:srgbClr val="000000">
                    <a:lumMod val="85000"/>
                    <a:lumOff val="15000"/>
                  </a:srgb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한 번 더 작성해 주세요</a:t>
            </a:r>
            <a:r>
              <a:rPr lang="en-US" altLang="ko-KR" sz="2400" dirty="0">
                <a:solidFill>
                  <a:srgbClr val="000000">
                    <a:lumMod val="85000"/>
                    <a:lumOff val="15000"/>
                  </a:srgb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.</a:t>
            </a:r>
          </a:p>
          <a:p>
            <a:pPr algn="ctr" defTabSz="914400">
              <a:defRPr/>
            </a:pPr>
            <a:endParaRPr lang="en-US" altLang="ko-KR" sz="2400" dirty="0">
              <a:solidFill>
                <a:srgbClr val="000000">
                  <a:lumMod val="85000"/>
                  <a:lumOff val="15000"/>
                </a:srgb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  <a:p>
            <a:pPr algn="ctr" defTabSz="914400">
              <a:defRPr/>
            </a:pPr>
            <a:r>
              <a:rPr lang="ko-KR" altLang="en-US" sz="2400" dirty="0">
                <a:solidFill>
                  <a:srgbClr val="000000">
                    <a:lumMod val="85000"/>
                    <a:lumOff val="15000"/>
                  </a:srgb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  <a:hlinkClick r:id="rId3"/>
              </a:rPr>
              <a:t>만족도 조사</a:t>
            </a:r>
            <a:r>
              <a:rPr lang="ko-KR" altLang="en-US" sz="2400" dirty="0">
                <a:solidFill>
                  <a:srgbClr val="000000">
                    <a:lumMod val="85000"/>
                    <a:lumOff val="15000"/>
                  </a:srgb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를 작성해 주세요</a:t>
            </a:r>
            <a:r>
              <a:rPr lang="en-US" altLang="ko-KR" sz="2400" dirty="0">
                <a:solidFill>
                  <a:srgbClr val="000000">
                    <a:lumMod val="85000"/>
                    <a:lumOff val="15000"/>
                  </a:srgb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.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  <a:p>
            <a:pPr algn="ctr" defTabSz="914400"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수고하셨습니다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^^</a:t>
            </a:r>
          </a:p>
          <a:p>
            <a:pPr algn="ctr" defTabSz="914400">
              <a:defRPr/>
            </a:pP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  <a:p>
            <a:pPr algn="ctr" defTabSz="914400">
              <a:defRPr/>
            </a:pPr>
            <a:r>
              <a:rPr lang="en-US" altLang="ko-KR" sz="2400" dirty="0">
                <a:solidFill>
                  <a:srgbClr val="000000">
                    <a:lumMod val="85000"/>
                    <a:lumOff val="15000"/>
                  </a:srgb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(</a:t>
            </a:r>
            <a:r>
              <a:rPr lang="ko-KR" altLang="en-US" sz="2400" dirty="0">
                <a:solidFill>
                  <a:srgbClr val="000000">
                    <a:lumMod val="85000"/>
                    <a:lumOff val="15000"/>
                  </a:srgb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기념품 증정 및 사진 촬영이 있을 예정입니다</a:t>
            </a:r>
            <a:r>
              <a:rPr lang="en-US" altLang="ko-KR" sz="2400" dirty="0">
                <a:solidFill>
                  <a:srgbClr val="000000">
                    <a:lumMod val="85000"/>
                    <a:lumOff val="15000"/>
                  </a:srgb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)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87933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슬라이드 번호 개체 틀 3">
            <a:extLst>
              <a:ext uri="{FF2B5EF4-FFF2-40B4-BE49-F238E27FC236}">
                <a16:creationId xmlns:a16="http://schemas.microsoft.com/office/drawing/2014/main" id="{C739D293-974B-4715-9489-5738C0C935D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93500" y="4327525"/>
            <a:ext cx="698500" cy="365125"/>
          </a:xfrm>
        </p:spPr>
        <p:txBody>
          <a:bodyPr/>
          <a:lstStyle/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8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0361878-FAAD-42EF-A4F4-9A8A34B1FF2F}"/>
              </a:ext>
            </a:extLst>
          </p:cNvPr>
          <p:cNvGrpSpPr/>
          <p:nvPr/>
        </p:nvGrpSpPr>
        <p:grpSpPr>
          <a:xfrm>
            <a:off x="620956" y="1073049"/>
            <a:ext cx="9173284" cy="489557"/>
            <a:chOff x="1189916" y="1144994"/>
            <a:chExt cx="9173284" cy="489557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718709E-20AE-454B-8196-53990F2F28E6}"/>
                </a:ext>
              </a:extLst>
            </p:cNvPr>
            <p:cNvSpPr txBox="1"/>
            <p:nvPr/>
          </p:nvSpPr>
          <p:spPr>
            <a:xfrm>
              <a:off x="1766129" y="1144994"/>
              <a:ext cx="8597071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Convolution </a:t>
              </a:r>
              <a:r>
                <a:rPr lang="ko-KR" altLang="en-US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실제 연산</a:t>
              </a:r>
              <a:endParaRPr kumimoji="0" lang="ko-Kore-KR" altLang="en-US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EF9EE82E-98E4-43D6-8CDF-9861677693A9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83" name="사각형: 둥근 모서리 82">
                <a:extLst>
                  <a:ext uri="{FF2B5EF4-FFF2-40B4-BE49-F238E27FC236}">
                    <a16:creationId xmlns:a16="http://schemas.microsoft.com/office/drawing/2014/main" id="{4DE83581-CA98-4F9E-9D69-684EF23AB085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85" name="사각형: 둥근 모서리 84">
                <a:extLst>
                  <a:ext uri="{FF2B5EF4-FFF2-40B4-BE49-F238E27FC236}">
                    <a16:creationId xmlns:a16="http://schemas.microsoft.com/office/drawing/2014/main" id="{6B7C55BD-2310-4BF4-A392-A977374892DD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8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6B8F8EF5-FD36-48F7-BB17-DCB374F517D0}"/>
              </a:ext>
            </a:extLst>
          </p:cNvPr>
          <p:cNvGrpSpPr/>
          <p:nvPr/>
        </p:nvGrpSpPr>
        <p:grpSpPr>
          <a:xfrm>
            <a:off x="2302185" y="2021493"/>
            <a:ext cx="7385376" cy="3859978"/>
            <a:chOff x="3471843" y="3089424"/>
            <a:chExt cx="13634004" cy="7125832"/>
          </a:xfrm>
        </p:grpSpPr>
        <p:pic>
          <p:nvPicPr>
            <p:cNvPr id="16" name="Picture 4" descr="enter image description here">
              <a:extLst>
                <a:ext uri="{FF2B5EF4-FFF2-40B4-BE49-F238E27FC236}">
                  <a16:creationId xmlns:a16="http://schemas.microsoft.com/office/drawing/2014/main" id="{48C55EE7-774E-46C9-A1B2-E6777ED1E8FC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44941" y="3089424"/>
              <a:ext cx="9760906" cy="71258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902A5794-EBAC-432C-8CE2-622AE02A134F}"/>
                </a:ext>
              </a:extLst>
            </p:cNvPr>
            <p:cNvSpPr/>
            <p:nvPr/>
          </p:nvSpPr>
          <p:spPr>
            <a:xfrm>
              <a:off x="3471843" y="4506108"/>
              <a:ext cx="2018817" cy="73863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latinLnBrk="1"/>
              <a:r>
                <a:rPr lang="en-US" altLang="ko-KR" sz="2000" dirty="0">
                  <a:latin typeface="나눔스퀘어_ac" panose="020B0600000101010101" pitchFamily="50" charset="-127"/>
                  <a:ea typeface="나눔스퀘어_ac" panose="020B0600000101010101" pitchFamily="50" charset="-127"/>
                  <a:cs typeface="Times New Roman" panose="02020603050405020304" pitchFamily="18" charset="0"/>
                </a:rPr>
                <a:t>&lt;Filter&gt;</a:t>
              </a:r>
              <a:endPara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endParaRPr>
            </a:p>
          </p:txBody>
        </p:sp>
      </p:grp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8FE860FD-9A0F-4CC1-E56A-55F913D4D6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1851152"/>
              </p:ext>
            </p:extLst>
          </p:nvPr>
        </p:nvGraphicFramePr>
        <p:xfrm>
          <a:off x="2232735" y="3229073"/>
          <a:ext cx="1240647" cy="12306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3549">
                  <a:extLst>
                    <a:ext uri="{9D8B030D-6E8A-4147-A177-3AD203B41FA5}">
                      <a16:colId xmlns:a16="http://schemas.microsoft.com/office/drawing/2014/main" val="1339267649"/>
                    </a:ext>
                  </a:extLst>
                </a:gridCol>
                <a:gridCol w="413549">
                  <a:extLst>
                    <a:ext uri="{9D8B030D-6E8A-4147-A177-3AD203B41FA5}">
                      <a16:colId xmlns:a16="http://schemas.microsoft.com/office/drawing/2014/main" val="1787166529"/>
                    </a:ext>
                  </a:extLst>
                </a:gridCol>
                <a:gridCol w="413549">
                  <a:extLst>
                    <a:ext uri="{9D8B030D-6E8A-4147-A177-3AD203B41FA5}">
                      <a16:colId xmlns:a16="http://schemas.microsoft.com/office/drawing/2014/main" val="4094077505"/>
                    </a:ext>
                  </a:extLst>
                </a:gridCol>
              </a:tblGrid>
              <a:tr h="4102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rgbClr val="920000"/>
                          </a:solidFill>
                        </a:rPr>
                        <a:t>1</a:t>
                      </a:r>
                      <a:endParaRPr lang="ko-KR" altLang="en-US" b="0" dirty="0">
                        <a:solidFill>
                          <a:srgbClr val="92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rgbClr val="920000"/>
                          </a:solidFill>
                        </a:rPr>
                        <a:t>0</a:t>
                      </a:r>
                      <a:endParaRPr lang="ko-KR" altLang="en-US" b="0" dirty="0">
                        <a:solidFill>
                          <a:srgbClr val="92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rgbClr val="920000"/>
                          </a:solidFill>
                        </a:rPr>
                        <a:t>1</a:t>
                      </a:r>
                      <a:endParaRPr lang="ko-KR" altLang="en-US" b="0" dirty="0">
                        <a:solidFill>
                          <a:srgbClr val="92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9390326"/>
                  </a:ext>
                </a:extLst>
              </a:tr>
              <a:tr h="4102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rgbClr val="920000"/>
                          </a:solidFill>
                        </a:rPr>
                        <a:t>0</a:t>
                      </a:r>
                      <a:endParaRPr lang="ko-KR" altLang="en-US" b="0" dirty="0">
                        <a:solidFill>
                          <a:srgbClr val="92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rgbClr val="920000"/>
                          </a:solidFill>
                        </a:rPr>
                        <a:t>1</a:t>
                      </a:r>
                      <a:endParaRPr lang="ko-KR" altLang="en-US" b="0" dirty="0">
                        <a:solidFill>
                          <a:srgbClr val="92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rgbClr val="920000"/>
                          </a:solidFill>
                        </a:rPr>
                        <a:t>0</a:t>
                      </a:r>
                      <a:endParaRPr lang="ko-KR" altLang="en-US" b="0" dirty="0">
                        <a:solidFill>
                          <a:srgbClr val="92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0722686"/>
                  </a:ext>
                </a:extLst>
              </a:tr>
              <a:tr h="4102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rgbClr val="920000"/>
                          </a:solidFill>
                        </a:rPr>
                        <a:t>1</a:t>
                      </a:r>
                      <a:endParaRPr lang="ko-KR" altLang="en-US" b="0" dirty="0">
                        <a:solidFill>
                          <a:srgbClr val="92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rgbClr val="920000"/>
                          </a:solidFill>
                        </a:rPr>
                        <a:t>0</a:t>
                      </a:r>
                      <a:endParaRPr lang="ko-KR" altLang="en-US" b="0" dirty="0">
                        <a:solidFill>
                          <a:srgbClr val="92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rgbClr val="920000"/>
                          </a:solidFill>
                        </a:rPr>
                        <a:t>1</a:t>
                      </a:r>
                      <a:endParaRPr lang="ko-KR" altLang="en-US" b="0" dirty="0">
                        <a:solidFill>
                          <a:srgbClr val="92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57270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096225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슬라이드 번호 개체 틀 3">
            <a:extLst>
              <a:ext uri="{FF2B5EF4-FFF2-40B4-BE49-F238E27FC236}">
                <a16:creationId xmlns:a16="http://schemas.microsoft.com/office/drawing/2014/main" id="{C739D293-974B-4715-9489-5738C0C935D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93500" y="4327525"/>
            <a:ext cx="698500" cy="365125"/>
          </a:xfrm>
        </p:spPr>
        <p:txBody>
          <a:bodyPr/>
          <a:lstStyle/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9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0361878-FAAD-42EF-A4F4-9A8A34B1FF2F}"/>
              </a:ext>
            </a:extLst>
          </p:cNvPr>
          <p:cNvGrpSpPr/>
          <p:nvPr/>
        </p:nvGrpSpPr>
        <p:grpSpPr>
          <a:xfrm>
            <a:off x="620956" y="1073049"/>
            <a:ext cx="9173284" cy="489557"/>
            <a:chOff x="1189916" y="1144994"/>
            <a:chExt cx="9173284" cy="489557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718709E-20AE-454B-8196-53990F2F28E6}"/>
                </a:ext>
              </a:extLst>
            </p:cNvPr>
            <p:cNvSpPr txBox="1"/>
            <p:nvPr/>
          </p:nvSpPr>
          <p:spPr>
            <a:xfrm>
              <a:off x="1766129" y="1144994"/>
              <a:ext cx="8597071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풀링</a:t>
              </a:r>
              <a:r>
                <a:rPr kumimoji="0" lang="ko-KR" altLang="en-US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 </a:t>
              </a:r>
              <a:r>
                <a:rPr kumimoji="0" lang="en-US" altLang="ko-KR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(Pooling)</a:t>
              </a:r>
              <a:endParaRPr kumimoji="0" lang="ko-Kore-KR" altLang="en-US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EF9EE82E-98E4-43D6-8CDF-9861677693A9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83" name="사각형: 둥근 모서리 82">
                <a:extLst>
                  <a:ext uri="{FF2B5EF4-FFF2-40B4-BE49-F238E27FC236}">
                    <a16:creationId xmlns:a16="http://schemas.microsoft.com/office/drawing/2014/main" id="{4DE83581-CA98-4F9E-9D69-684EF23AB085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85" name="사각형: 둥근 모서리 84">
                <a:extLst>
                  <a:ext uri="{FF2B5EF4-FFF2-40B4-BE49-F238E27FC236}">
                    <a16:creationId xmlns:a16="http://schemas.microsoft.com/office/drawing/2014/main" id="{6B7C55BD-2310-4BF4-A392-A977374892DD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9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8" name="Google Shape;215;p33">
            <a:extLst>
              <a:ext uri="{FF2B5EF4-FFF2-40B4-BE49-F238E27FC236}">
                <a16:creationId xmlns:a16="http://schemas.microsoft.com/office/drawing/2014/main" id="{AB28CE45-A386-4B4D-8F92-B2F118B96E5F}"/>
              </a:ext>
            </a:extLst>
          </p:cNvPr>
          <p:cNvSpPr/>
          <p:nvPr/>
        </p:nvSpPr>
        <p:spPr>
          <a:xfrm>
            <a:off x="1355866" y="1744521"/>
            <a:ext cx="9480267" cy="1043567"/>
          </a:xfrm>
          <a:prstGeom prst="rect">
            <a:avLst/>
          </a:prstGeom>
          <a:solidFill>
            <a:srgbClr val="CB6B23">
              <a:lumMod val="20000"/>
              <a:lumOff val="80000"/>
            </a:srgbClr>
          </a:solidFill>
          <a:ln>
            <a:solidFill>
              <a:srgbClr val="E3E4FB"/>
            </a:solidFill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0000" rIns="45719" anchor="ctr"/>
          <a:lstStyle/>
          <a:p>
            <a:pPr defTabSz="914400">
              <a:lnSpc>
                <a:spcPct val="150000"/>
              </a:lnSpc>
            </a:pPr>
            <a:r>
              <a:rPr lang="en-US" altLang="ko-KR" sz="2000" b="1" kern="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Feature map</a:t>
            </a:r>
            <a:r>
              <a:rPr lang="ko-KR" altLang="en-US" sz="2000" b="1" kern="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에서 특정 값을 뽑아내는 작업</a:t>
            </a:r>
            <a:r>
              <a:rPr lang="en-US" altLang="ko-KR" sz="2000" b="1" kern="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. </a:t>
            </a:r>
            <a:br>
              <a:rPr lang="en-US" altLang="ko-KR" sz="2000" b="1" kern="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</a:br>
            <a:r>
              <a:rPr lang="ko-KR" altLang="en-US" sz="2000" b="1" kern="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의미 있는 </a:t>
            </a:r>
            <a:r>
              <a:rPr lang="en-US" altLang="ko-KR" sz="2000" b="1" kern="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feature</a:t>
            </a:r>
            <a:r>
              <a:rPr lang="ko-KR" altLang="en-US" sz="2000" b="1" kern="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를 살리며 </a:t>
            </a:r>
            <a:r>
              <a:rPr lang="en-US" altLang="ko-KR" sz="2000" b="1" kern="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map</a:t>
            </a:r>
            <a:r>
              <a:rPr lang="ko-KR" altLang="en-US" sz="2000" b="1" kern="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의 크기는 줄임</a:t>
            </a:r>
          </a:p>
        </p:txBody>
      </p:sp>
      <p:pic>
        <p:nvPicPr>
          <p:cNvPr id="30" name="Picture 2">
            <a:extLst>
              <a:ext uri="{FF2B5EF4-FFF2-40B4-BE49-F238E27FC236}">
                <a16:creationId xmlns:a16="http://schemas.microsoft.com/office/drawing/2014/main" id="{96400C5D-75DF-4379-B008-FCE5889FFB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2894" y="2970003"/>
            <a:ext cx="7006210" cy="3263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849580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4439</TotalTime>
  <Words>1676</Words>
  <Application>Microsoft Macintosh PowerPoint</Application>
  <PresentationFormat>와이드스크린</PresentationFormat>
  <Paragraphs>313</Paragraphs>
  <Slides>78</Slides>
  <Notes>0</Notes>
  <HiddenSlides>0</HiddenSlides>
  <MMClips>4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78</vt:i4>
      </vt:variant>
    </vt:vector>
  </HeadingPairs>
  <TitlesOfParts>
    <vt:vector size="88" baseType="lpstr">
      <vt:lpstr>나눔스퀘어_ac</vt:lpstr>
      <vt:lpstr>맑은 고딕</vt:lpstr>
      <vt:lpstr>배달의민족 도현</vt:lpstr>
      <vt:lpstr>한컴산뜻돋움</vt:lpstr>
      <vt:lpstr>Arial</vt:lpstr>
      <vt:lpstr>Calibri</vt:lpstr>
      <vt:lpstr>Calibri Light</vt:lpstr>
      <vt:lpstr>Calisto MT</vt:lpstr>
      <vt:lpstr>Constantia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 도현</dc:creator>
  <cp:lastModifiedBy>정 정민</cp:lastModifiedBy>
  <cp:revision>71</cp:revision>
  <dcterms:created xsi:type="dcterms:W3CDTF">2022-12-01T08:42:26Z</dcterms:created>
  <dcterms:modified xsi:type="dcterms:W3CDTF">2023-01-28T02:18:39Z</dcterms:modified>
</cp:coreProperties>
</file>